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docProps/app.xml" ContentType="application/vnd.openxmlformats-officedocument.extended-properties+xml"/>
  <Override PartName="/docProps/core.xml" ContentType="application/vnd.openxmlformats-package.core-properties+xml"/>
  <Override PartName="/ppt/slides/slide2.xml" ContentType="application/vnd.openxmlformats-officedocument.presentationml.slide+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viewProps.xml" ContentType="application/vnd.openxmlformats-officedocument.presentationml.viewProps+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s/slide11.xml" ContentType="application/vnd.openxmlformats-officedocument.presentationml.slide+xml"/>
  <Override PartName="/ppt/presProps.xml" ContentType="application/vnd.openxmlformats-officedocument.presentationml.presProps+xml"/>
  <Override PartName="/ppt/slideLayouts/slideLayout8.xml" ContentType="application/vnd.openxmlformats-officedocument.presentationml.slideLayout+xml"/>
  <Override PartName="/ppt/presentation.xml" ContentType="application/vnd.openxmlformats-officedocument.presentationml.presentation.main+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6.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Avenir LT Std 1" panose="020B0604020202020204" charset="0"/>
      <p:regular r:id="rId16"/>
    </p:embeddedFont>
    <p:embeddedFont>
      <p:font typeface="Avenir LT Std 2" panose="020B0604020202020204" charset="0"/>
      <p:regular r:id="rId17"/>
    </p:embeddedFont>
    <p:embeddedFont>
      <p:font typeface="League Spartan" panose="020B0604020202020204" charset="0"/>
      <p:regular r:id="rId18"/>
    </p:embeddedFont>
    <p:embeddedFont>
      <p:font typeface="Poppins" panose="00000500000000000000" pitchFamily="2" charset="0"/>
      <p:regular r:id="rId19"/>
    </p:embeddedFont>
    <p:embeddedFont>
      <p:font typeface="Poppins Bold" panose="00000800000000000000"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0FCE44-BAB1-4513-B369-DA512C0C6985}" v="1" dt="2026-09-16T20:10:03.3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hkl.unitedway.ca/donate-now/"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CA"/>
          </a:p>
        </p:txBody>
      </p:sp>
      <p:sp>
        <p:nvSpPr>
          <p:cNvPr id="3" name="AutoShape 3"/>
          <p:cNvSpPr/>
          <p:nvPr/>
        </p:nvSpPr>
        <p:spPr>
          <a:xfrm>
            <a:off x="0" y="0"/>
            <a:ext cx="11062096" cy="2652233"/>
          </a:xfrm>
          <a:prstGeom prst="rect">
            <a:avLst/>
          </a:prstGeom>
          <a:solidFill>
            <a:srgbClr val="FFFFFF"/>
          </a:solidFill>
        </p:spPr>
        <p:txBody>
          <a:bodyPr/>
          <a:lstStyle/>
          <a:p>
            <a:endParaRPr lang="en-CA"/>
          </a:p>
        </p:txBody>
      </p:sp>
      <p:sp>
        <p:nvSpPr>
          <p:cNvPr id="4" name="AutoShape 4"/>
          <p:cNvSpPr/>
          <p:nvPr/>
        </p:nvSpPr>
        <p:spPr>
          <a:xfrm>
            <a:off x="0" y="9258300"/>
            <a:ext cx="18288000" cy="1060295"/>
          </a:xfrm>
          <a:prstGeom prst="rect">
            <a:avLst/>
          </a:prstGeom>
          <a:solidFill>
            <a:srgbClr val="DA291C"/>
          </a:solidFill>
        </p:spPr>
        <p:txBody>
          <a:bodyPr/>
          <a:lstStyle/>
          <a:p>
            <a:endParaRPr lang="en-CA"/>
          </a:p>
        </p:txBody>
      </p:sp>
      <p:sp>
        <p:nvSpPr>
          <p:cNvPr id="5" name="TextBox 5"/>
          <p:cNvSpPr txBox="1"/>
          <p:nvPr/>
        </p:nvSpPr>
        <p:spPr>
          <a:xfrm>
            <a:off x="4966124" y="9289654"/>
            <a:ext cx="9036518" cy="755651"/>
          </a:xfrm>
          <a:prstGeom prst="rect">
            <a:avLst/>
          </a:prstGeom>
        </p:spPr>
        <p:txBody>
          <a:bodyPr lIns="0" tIns="0" rIns="0" bIns="0" rtlCol="0" anchor="t">
            <a:spAutoFit/>
          </a:bodyPr>
          <a:lstStyle/>
          <a:p>
            <a:pPr algn="l">
              <a:lnSpc>
                <a:spcPts val="5599"/>
              </a:lnSpc>
            </a:pPr>
            <a:r>
              <a:rPr lang="en-US" sz="3999">
                <a:solidFill>
                  <a:srgbClr val="FFFFFF"/>
                </a:solidFill>
                <a:latin typeface="Avenir LT Std 1"/>
                <a:ea typeface="Avenir LT Std 1"/>
                <a:cs typeface="Avenir LT Std 1"/>
                <a:sym typeface="Avenir LT Std 1"/>
              </a:rPr>
              <a:t>Raising Hope, Growing Community </a:t>
            </a:r>
          </a:p>
        </p:txBody>
      </p:sp>
      <p:sp>
        <p:nvSpPr>
          <p:cNvPr id="6" name="TextBox 6"/>
          <p:cNvSpPr txBox="1"/>
          <p:nvPr/>
        </p:nvSpPr>
        <p:spPr>
          <a:xfrm>
            <a:off x="558803" y="-66675"/>
            <a:ext cx="11342140" cy="1895475"/>
          </a:xfrm>
          <a:prstGeom prst="rect">
            <a:avLst/>
          </a:prstGeom>
        </p:spPr>
        <p:txBody>
          <a:bodyPr lIns="0" tIns="0" rIns="0" bIns="0" rtlCol="0" anchor="t">
            <a:spAutoFit/>
          </a:bodyPr>
          <a:lstStyle/>
          <a:p>
            <a:pPr algn="l">
              <a:lnSpc>
                <a:spcPts val="7200"/>
              </a:lnSpc>
            </a:pPr>
            <a:r>
              <a:rPr lang="en-US" sz="6000" spc="300">
                <a:solidFill>
                  <a:srgbClr val="F2342A"/>
                </a:solidFill>
                <a:latin typeface="Poppins"/>
                <a:ea typeface="Poppins"/>
                <a:cs typeface="Poppins"/>
                <a:sym typeface="Poppins"/>
              </a:rPr>
              <a:t>UNITED WAY HALIBURTON KAWARTHA LAKES </a:t>
            </a:r>
          </a:p>
        </p:txBody>
      </p:sp>
      <p:sp>
        <p:nvSpPr>
          <p:cNvPr id="7" name="TextBox 7"/>
          <p:cNvSpPr txBox="1"/>
          <p:nvPr/>
        </p:nvSpPr>
        <p:spPr>
          <a:xfrm>
            <a:off x="3175967" y="1845962"/>
            <a:ext cx="9200157" cy="625476"/>
          </a:xfrm>
          <a:prstGeom prst="rect">
            <a:avLst/>
          </a:prstGeom>
        </p:spPr>
        <p:txBody>
          <a:bodyPr lIns="0" tIns="0" rIns="0" bIns="0" rtlCol="0" anchor="t">
            <a:spAutoFit/>
          </a:bodyPr>
          <a:lstStyle/>
          <a:p>
            <a:pPr algn="l">
              <a:lnSpc>
                <a:spcPts val="4899"/>
              </a:lnSpc>
            </a:pPr>
            <a:r>
              <a:rPr lang="en-US" sz="3499" b="1" spc="349">
                <a:solidFill>
                  <a:srgbClr val="121435"/>
                </a:solidFill>
                <a:latin typeface="Poppins Bold"/>
                <a:ea typeface="Poppins Bold"/>
                <a:cs typeface="Poppins Bold"/>
                <a:sym typeface="Poppins Bold"/>
              </a:rPr>
              <a:t>2026-2027 CAMPAIGN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75207" y="490538"/>
            <a:ext cx="6267183" cy="962025"/>
          </a:xfrm>
          <a:prstGeom prst="rect">
            <a:avLst/>
          </a:prstGeom>
        </p:spPr>
        <p:txBody>
          <a:bodyPr lIns="0" tIns="0" rIns="0" bIns="0" rtlCol="0" anchor="t">
            <a:spAutoFit/>
          </a:bodyPr>
          <a:lstStyle/>
          <a:p>
            <a:pPr algn="l">
              <a:lnSpc>
                <a:spcPts val="6720"/>
              </a:lnSpc>
            </a:pPr>
            <a:r>
              <a:rPr lang="en-US" sz="5600" b="1">
                <a:solidFill>
                  <a:srgbClr val="DA291C"/>
                </a:solidFill>
                <a:latin typeface="Avenir LT Std 2"/>
                <a:ea typeface="Avenir LT Std 2"/>
                <a:cs typeface="Avenir LT Std 2"/>
                <a:sym typeface="Avenir LT Std 2"/>
              </a:rPr>
              <a:t>Your United Way</a:t>
            </a:r>
          </a:p>
        </p:txBody>
      </p:sp>
      <p:sp>
        <p:nvSpPr>
          <p:cNvPr id="3" name="TextBox 3"/>
          <p:cNvSpPr txBox="1"/>
          <p:nvPr/>
        </p:nvSpPr>
        <p:spPr>
          <a:xfrm>
            <a:off x="475207" y="1638084"/>
            <a:ext cx="7800028" cy="7178421"/>
          </a:xfrm>
          <a:prstGeom prst="rect">
            <a:avLst/>
          </a:prstGeom>
        </p:spPr>
        <p:txBody>
          <a:bodyPr lIns="0" tIns="0" rIns="0" bIns="0" rtlCol="0" anchor="t">
            <a:spAutoFit/>
          </a:bodyPr>
          <a:lstStyle/>
          <a:p>
            <a:pPr algn="l">
              <a:lnSpc>
                <a:spcPts val="3822"/>
              </a:lnSpc>
            </a:pPr>
            <a:r>
              <a:rPr lang="en-US" sz="2600" b="1">
                <a:solidFill>
                  <a:srgbClr val="474242"/>
                </a:solidFill>
                <a:latin typeface="Avenir LT Std 2"/>
                <a:ea typeface="Avenir LT Std 2"/>
                <a:cs typeface="Avenir LT Std 2"/>
                <a:sym typeface="Avenir LT Std 2"/>
              </a:rPr>
              <a:t>United Way for Haliburton Kawartha Lakes supports agencies and programming in the City of Kawartha Lakes and Haliburton County. All funds raised stay local. Therefore, funds raised in Kawartha Lakes stay in CKL and funds raised in Haliburton County stay in Haliburton County. </a:t>
            </a:r>
          </a:p>
          <a:p>
            <a:pPr algn="l">
              <a:lnSpc>
                <a:spcPts val="3822"/>
              </a:lnSpc>
            </a:pPr>
            <a:endParaRPr lang="en-US" sz="2600" b="1">
              <a:solidFill>
                <a:srgbClr val="474242"/>
              </a:solidFill>
              <a:latin typeface="Avenir LT Std 2"/>
              <a:ea typeface="Avenir LT Std 2"/>
              <a:cs typeface="Avenir LT Std 2"/>
              <a:sym typeface="Avenir LT Std 2"/>
            </a:endParaRPr>
          </a:p>
          <a:p>
            <a:pPr algn="l">
              <a:lnSpc>
                <a:spcPts val="3822"/>
              </a:lnSpc>
            </a:pPr>
            <a:r>
              <a:rPr lang="en-US" sz="2600" b="1">
                <a:solidFill>
                  <a:srgbClr val="474242"/>
                </a:solidFill>
                <a:latin typeface="Avenir LT Std 2"/>
                <a:ea typeface="Avenir LT Std 2"/>
                <a:cs typeface="Avenir LT Std 2"/>
                <a:sym typeface="Avenir LT Std 2"/>
              </a:rPr>
              <a:t>None of this is possible without the support of our valued donors. UWHKL needs your support more than ever as we continue to work with our partners to help the community grow and build towards a stronger future. The following pages provide more information about our work, what will be needed going forward and how you can help.</a:t>
            </a:r>
          </a:p>
        </p:txBody>
      </p:sp>
      <p:grpSp>
        <p:nvGrpSpPr>
          <p:cNvPr id="4" name="Group 4"/>
          <p:cNvGrpSpPr/>
          <p:nvPr/>
        </p:nvGrpSpPr>
        <p:grpSpPr>
          <a:xfrm>
            <a:off x="8787954" y="0"/>
            <a:ext cx="9500046" cy="10287000"/>
            <a:chOff x="0" y="0"/>
            <a:chExt cx="12666728" cy="13716000"/>
          </a:xfrm>
        </p:grpSpPr>
        <p:pic>
          <p:nvPicPr>
            <p:cNvPr id="5" name="Picture 5"/>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666728" cy="13716000"/>
            </a:xfrm>
            <a:prstGeom prst="rect">
              <a:avLst/>
            </a:prstGeom>
          </p:spPr>
        </p:pic>
      </p:grpSp>
      <p:sp>
        <p:nvSpPr>
          <p:cNvPr id="6" name="AutoShape 6"/>
          <p:cNvSpPr/>
          <p:nvPr/>
        </p:nvSpPr>
        <p:spPr>
          <a:xfrm>
            <a:off x="0" y="10096500"/>
            <a:ext cx="18288000" cy="0"/>
          </a:xfrm>
          <a:prstGeom prst="line">
            <a:avLst/>
          </a:prstGeom>
          <a:ln w="190500" cap="flat">
            <a:solidFill>
              <a:srgbClr val="54585A"/>
            </a:solidFill>
            <a:prstDash val="solid"/>
            <a:headEnd type="none" w="sm" len="sm"/>
            <a:tailEnd type="none" w="sm" len="sm"/>
          </a:ln>
        </p:spPr>
        <p:txBody>
          <a:bodyPr/>
          <a:lstStyle/>
          <a:p>
            <a:endParaRPr lang="en-C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CA"/>
          </a:p>
        </p:txBody>
      </p:sp>
      <p:sp>
        <p:nvSpPr>
          <p:cNvPr id="3" name="TextBox 3"/>
          <p:cNvSpPr txBox="1"/>
          <p:nvPr/>
        </p:nvSpPr>
        <p:spPr>
          <a:xfrm rot="-193619">
            <a:off x="609118" y="627708"/>
            <a:ext cx="10111677" cy="3105603"/>
          </a:xfrm>
          <a:prstGeom prst="rect">
            <a:avLst/>
          </a:prstGeom>
        </p:spPr>
        <p:txBody>
          <a:bodyPr lIns="0" tIns="0" rIns="0" bIns="0" rtlCol="0" anchor="t">
            <a:spAutoFit/>
          </a:bodyPr>
          <a:lstStyle/>
          <a:p>
            <a:pPr algn="l">
              <a:lnSpc>
                <a:spcPts val="12411"/>
              </a:lnSpc>
            </a:pPr>
            <a:r>
              <a:rPr lang="en-US" sz="8993" spc="-224">
                <a:solidFill>
                  <a:srgbClr val="DA291C"/>
                </a:solidFill>
                <a:latin typeface="League Spartan"/>
                <a:ea typeface="League Spartan"/>
                <a:cs typeface="League Spartan"/>
                <a:sym typeface="League Spartan"/>
              </a:rPr>
              <a:t>What does United Way HKL do?</a:t>
            </a:r>
          </a:p>
        </p:txBody>
      </p:sp>
      <p:sp>
        <p:nvSpPr>
          <p:cNvPr id="4" name="TextBox 4"/>
          <p:cNvSpPr txBox="1"/>
          <p:nvPr/>
        </p:nvSpPr>
        <p:spPr>
          <a:xfrm>
            <a:off x="5106114" y="4337798"/>
            <a:ext cx="12304660" cy="5010912"/>
          </a:xfrm>
          <a:prstGeom prst="rect">
            <a:avLst/>
          </a:prstGeom>
        </p:spPr>
        <p:txBody>
          <a:bodyPr lIns="0" tIns="0" rIns="0" bIns="0" rtlCol="0" anchor="t">
            <a:spAutoFit/>
          </a:bodyPr>
          <a:lstStyle/>
          <a:p>
            <a:pPr algn="l">
              <a:lnSpc>
                <a:spcPts val="8004"/>
              </a:lnSpc>
            </a:pPr>
            <a:r>
              <a:rPr lang="en-US" sz="5800" spc="-145">
                <a:solidFill>
                  <a:srgbClr val="2C2A29"/>
                </a:solidFill>
                <a:latin typeface="League Spartan"/>
                <a:ea typeface="League Spartan"/>
                <a:cs typeface="League Spartan"/>
                <a:sym typeface="League Spartan"/>
              </a:rPr>
              <a:t>United Ways across Canada bring people and organizations together to meet community needs and tackle complex social issues.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491680"/>
            <a:ext cx="4145367" cy="2968499"/>
            <a:chOff x="0" y="0"/>
            <a:chExt cx="5527156" cy="3957998"/>
          </a:xfrm>
        </p:grpSpPr>
        <p:pic>
          <p:nvPicPr>
            <p:cNvPr id="3"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5527156" cy="3957998"/>
            </a:xfrm>
            <a:prstGeom prst="rect">
              <a:avLst/>
            </a:prstGeom>
          </p:spPr>
        </p:pic>
      </p:grpSp>
      <p:grpSp>
        <p:nvGrpSpPr>
          <p:cNvPr id="4" name="Group 4"/>
          <p:cNvGrpSpPr/>
          <p:nvPr/>
        </p:nvGrpSpPr>
        <p:grpSpPr>
          <a:xfrm>
            <a:off x="1028700" y="6787336"/>
            <a:ext cx="4145367" cy="2855391"/>
            <a:chOff x="0" y="0"/>
            <a:chExt cx="5527156" cy="3807188"/>
          </a:xfrm>
        </p:grpSpPr>
        <p:sp>
          <p:nvSpPr>
            <p:cNvPr id="5" name="TextBox 5"/>
            <p:cNvSpPr txBox="1"/>
            <p:nvPr/>
          </p:nvSpPr>
          <p:spPr>
            <a:xfrm>
              <a:off x="0" y="-95250"/>
              <a:ext cx="5527156" cy="1438063"/>
            </a:xfrm>
            <a:prstGeom prst="rect">
              <a:avLst/>
            </a:prstGeom>
          </p:spPr>
          <p:txBody>
            <a:bodyPr lIns="0" tIns="0" rIns="0" bIns="0" rtlCol="0" anchor="t">
              <a:spAutoFit/>
            </a:bodyPr>
            <a:lstStyle/>
            <a:p>
              <a:pPr algn="l">
                <a:lnSpc>
                  <a:spcPts val="4160"/>
                </a:lnSpc>
              </a:pPr>
              <a:r>
                <a:rPr lang="en-US" sz="3200" b="1">
                  <a:solidFill>
                    <a:srgbClr val="DA291C"/>
                  </a:solidFill>
                  <a:latin typeface="Avenir LT Std 2"/>
                  <a:ea typeface="Avenir LT Std 2"/>
                  <a:cs typeface="Avenir LT Std 2"/>
                  <a:sym typeface="Avenir LT Std 2"/>
                </a:rPr>
                <a:t>From Poverty to Possibility:</a:t>
              </a:r>
            </a:p>
          </p:txBody>
        </p:sp>
        <p:sp>
          <p:nvSpPr>
            <p:cNvPr id="6" name="TextBox 6"/>
            <p:cNvSpPr txBox="1"/>
            <p:nvPr/>
          </p:nvSpPr>
          <p:spPr>
            <a:xfrm>
              <a:off x="0" y="1490073"/>
              <a:ext cx="5527156" cy="2317115"/>
            </a:xfrm>
            <a:prstGeom prst="rect">
              <a:avLst/>
            </a:prstGeom>
          </p:spPr>
          <p:txBody>
            <a:bodyPr lIns="0" tIns="0" rIns="0" bIns="0" rtlCol="0" anchor="t">
              <a:spAutoFit/>
            </a:bodyPr>
            <a:lstStyle/>
            <a:p>
              <a:pPr algn="l">
                <a:lnSpc>
                  <a:spcPts val="2730"/>
                </a:lnSpc>
              </a:pPr>
              <a:r>
                <a:rPr lang="en-US" sz="2100">
                  <a:solidFill>
                    <a:srgbClr val="474242"/>
                  </a:solidFill>
                  <a:latin typeface="Avenir LT Std 2"/>
                  <a:ea typeface="Avenir LT Std 2"/>
                  <a:cs typeface="Avenir LT Std 2"/>
                  <a:sym typeface="Avenir LT Std 2"/>
                </a:rPr>
                <a:t>Helping to meet the basic needs of our community’s most vulnerable people, giving every Canadian the opportunity to realize a better future.</a:t>
              </a:r>
            </a:p>
          </p:txBody>
        </p:sp>
      </p:grpSp>
      <p:grpSp>
        <p:nvGrpSpPr>
          <p:cNvPr id="7" name="Group 7"/>
          <p:cNvGrpSpPr/>
          <p:nvPr/>
        </p:nvGrpSpPr>
        <p:grpSpPr>
          <a:xfrm>
            <a:off x="1028700" y="1028700"/>
            <a:ext cx="14797403" cy="1950085"/>
            <a:chOff x="0" y="0"/>
            <a:chExt cx="19729871" cy="2600113"/>
          </a:xfrm>
        </p:grpSpPr>
        <p:sp>
          <p:nvSpPr>
            <p:cNvPr id="8" name="TextBox 8"/>
            <p:cNvSpPr txBox="1"/>
            <p:nvPr/>
          </p:nvSpPr>
          <p:spPr>
            <a:xfrm>
              <a:off x="0" y="-114300"/>
              <a:ext cx="19729871" cy="1244600"/>
            </a:xfrm>
            <a:prstGeom prst="rect">
              <a:avLst/>
            </a:prstGeom>
          </p:spPr>
          <p:txBody>
            <a:bodyPr lIns="0" tIns="0" rIns="0" bIns="0" rtlCol="0" anchor="t">
              <a:spAutoFit/>
            </a:bodyPr>
            <a:lstStyle/>
            <a:p>
              <a:pPr algn="l">
                <a:lnSpc>
                  <a:spcPts val="6720"/>
                </a:lnSpc>
              </a:pPr>
              <a:r>
                <a:rPr lang="en-US" sz="5600" b="1">
                  <a:solidFill>
                    <a:srgbClr val="DA291C"/>
                  </a:solidFill>
                  <a:latin typeface="Avenir LT Std 2"/>
                  <a:ea typeface="Avenir LT Std 2"/>
                  <a:cs typeface="Avenir LT Std 2"/>
                  <a:sym typeface="Avenir LT Std 2"/>
                </a:rPr>
                <a:t>The Three Pillars</a:t>
              </a:r>
            </a:p>
          </p:txBody>
        </p:sp>
        <p:sp>
          <p:nvSpPr>
            <p:cNvPr id="9" name="TextBox 9"/>
            <p:cNvSpPr txBox="1"/>
            <p:nvPr/>
          </p:nvSpPr>
          <p:spPr>
            <a:xfrm>
              <a:off x="0" y="1162050"/>
              <a:ext cx="19729871" cy="1438063"/>
            </a:xfrm>
            <a:prstGeom prst="rect">
              <a:avLst/>
            </a:prstGeom>
          </p:spPr>
          <p:txBody>
            <a:bodyPr lIns="0" tIns="0" rIns="0" bIns="0" rtlCol="0" anchor="t">
              <a:spAutoFit/>
            </a:bodyPr>
            <a:lstStyle/>
            <a:p>
              <a:pPr algn="l">
                <a:lnSpc>
                  <a:spcPts val="4160"/>
                </a:lnSpc>
              </a:pPr>
              <a:r>
                <a:rPr lang="en-US" sz="3200">
                  <a:solidFill>
                    <a:srgbClr val="474242"/>
                  </a:solidFill>
                  <a:latin typeface="Avenir LT Std 2"/>
                  <a:ea typeface="Avenir LT Std 2"/>
                  <a:cs typeface="Avenir LT Std 2"/>
                  <a:sym typeface="Avenir LT Std 2"/>
                </a:rPr>
                <a:t>United Way’s work focuses on three key strategies that create opportunities for everyone in our communities to live a better life.</a:t>
              </a:r>
            </a:p>
          </p:txBody>
        </p:sp>
      </p:grpSp>
      <p:grpSp>
        <p:nvGrpSpPr>
          <p:cNvPr id="10" name="Group 10"/>
          <p:cNvGrpSpPr/>
          <p:nvPr/>
        </p:nvGrpSpPr>
        <p:grpSpPr>
          <a:xfrm>
            <a:off x="6880817" y="3491680"/>
            <a:ext cx="4145367" cy="2968499"/>
            <a:chOff x="0" y="0"/>
            <a:chExt cx="5527156" cy="3957998"/>
          </a:xfrm>
        </p:grpSpPr>
        <p:pic>
          <p:nvPicPr>
            <p:cNvPr id="11" name="Picture 1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5527156" cy="3957998"/>
            </a:xfrm>
            <a:prstGeom prst="rect">
              <a:avLst/>
            </a:prstGeom>
          </p:spPr>
        </p:pic>
      </p:grpSp>
      <p:grpSp>
        <p:nvGrpSpPr>
          <p:cNvPr id="12" name="Group 12"/>
          <p:cNvGrpSpPr/>
          <p:nvPr/>
        </p:nvGrpSpPr>
        <p:grpSpPr>
          <a:xfrm>
            <a:off x="6880817" y="6787336"/>
            <a:ext cx="4145367" cy="1986110"/>
            <a:chOff x="0" y="0"/>
            <a:chExt cx="5527156" cy="2648146"/>
          </a:xfrm>
        </p:grpSpPr>
        <p:sp>
          <p:nvSpPr>
            <p:cNvPr id="13" name="TextBox 13"/>
            <p:cNvSpPr txBox="1"/>
            <p:nvPr/>
          </p:nvSpPr>
          <p:spPr>
            <a:xfrm>
              <a:off x="0" y="-95250"/>
              <a:ext cx="5527156" cy="739563"/>
            </a:xfrm>
            <a:prstGeom prst="rect">
              <a:avLst/>
            </a:prstGeom>
          </p:spPr>
          <p:txBody>
            <a:bodyPr lIns="0" tIns="0" rIns="0" bIns="0" rtlCol="0" anchor="t">
              <a:spAutoFit/>
            </a:bodyPr>
            <a:lstStyle/>
            <a:p>
              <a:pPr algn="l">
                <a:lnSpc>
                  <a:spcPts val="4160"/>
                </a:lnSpc>
              </a:pPr>
              <a:r>
                <a:rPr lang="en-US" sz="3200" b="1">
                  <a:solidFill>
                    <a:srgbClr val="DA291C"/>
                  </a:solidFill>
                  <a:latin typeface="Avenir LT Std 2"/>
                  <a:ea typeface="Avenir LT Std 2"/>
                  <a:cs typeface="Avenir LT Std 2"/>
                  <a:sym typeface="Avenir LT Std 2"/>
                </a:rPr>
                <a:t>All That Kids Can Be</a:t>
              </a:r>
            </a:p>
          </p:txBody>
        </p:sp>
        <p:sp>
          <p:nvSpPr>
            <p:cNvPr id="14" name="TextBox 14"/>
            <p:cNvSpPr txBox="1"/>
            <p:nvPr/>
          </p:nvSpPr>
          <p:spPr>
            <a:xfrm>
              <a:off x="0" y="788231"/>
              <a:ext cx="5527156" cy="1859915"/>
            </a:xfrm>
            <a:prstGeom prst="rect">
              <a:avLst/>
            </a:prstGeom>
          </p:spPr>
          <p:txBody>
            <a:bodyPr lIns="0" tIns="0" rIns="0" bIns="0" rtlCol="0" anchor="t">
              <a:spAutoFit/>
            </a:bodyPr>
            <a:lstStyle/>
            <a:p>
              <a:pPr algn="l">
                <a:lnSpc>
                  <a:spcPts val="2730"/>
                </a:lnSpc>
              </a:pPr>
              <a:r>
                <a:rPr lang="en-US" sz="2100">
                  <a:solidFill>
                    <a:srgbClr val="474242"/>
                  </a:solidFill>
                  <a:latin typeface="Avenir LT Std 2"/>
                  <a:ea typeface="Avenir LT Std 2"/>
                  <a:cs typeface="Avenir LT Std 2"/>
                  <a:sym typeface="Avenir LT Std 2"/>
                </a:rPr>
                <a:t>Giving children and youth the support they need to get a great start in life, do well in school, and reach their full potential.</a:t>
              </a:r>
            </a:p>
          </p:txBody>
        </p:sp>
      </p:grpSp>
      <p:grpSp>
        <p:nvGrpSpPr>
          <p:cNvPr id="15" name="Group 15"/>
          <p:cNvGrpSpPr/>
          <p:nvPr/>
        </p:nvGrpSpPr>
        <p:grpSpPr>
          <a:xfrm>
            <a:off x="12897846" y="3491680"/>
            <a:ext cx="3980454" cy="2968499"/>
            <a:chOff x="0" y="0"/>
            <a:chExt cx="5307272" cy="3957998"/>
          </a:xfrm>
        </p:grpSpPr>
        <p:pic>
          <p:nvPicPr>
            <p:cNvPr id="16" name="Picture 16"/>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0"/>
              <a:ext cx="5307272" cy="3957998"/>
            </a:xfrm>
            <a:prstGeom prst="rect">
              <a:avLst/>
            </a:prstGeom>
          </p:spPr>
        </p:pic>
      </p:grpSp>
      <p:grpSp>
        <p:nvGrpSpPr>
          <p:cNvPr id="17" name="Group 17"/>
          <p:cNvGrpSpPr/>
          <p:nvPr/>
        </p:nvGrpSpPr>
        <p:grpSpPr>
          <a:xfrm>
            <a:off x="12897846" y="6787336"/>
            <a:ext cx="4094754" cy="2852885"/>
            <a:chOff x="0" y="0"/>
            <a:chExt cx="5459672" cy="3803846"/>
          </a:xfrm>
        </p:grpSpPr>
        <p:sp>
          <p:nvSpPr>
            <p:cNvPr id="18" name="TextBox 18"/>
            <p:cNvSpPr txBox="1"/>
            <p:nvPr/>
          </p:nvSpPr>
          <p:spPr>
            <a:xfrm>
              <a:off x="0" y="-95250"/>
              <a:ext cx="5459672" cy="1438063"/>
            </a:xfrm>
            <a:prstGeom prst="rect">
              <a:avLst/>
            </a:prstGeom>
          </p:spPr>
          <p:txBody>
            <a:bodyPr lIns="0" tIns="0" rIns="0" bIns="0" rtlCol="0" anchor="t">
              <a:spAutoFit/>
            </a:bodyPr>
            <a:lstStyle/>
            <a:p>
              <a:pPr algn="l">
                <a:lnSpc>
                  <a:spcPts val="4160"/>
                </a:lnSpc>
              </a:pPr>
              <a:r>
                <a:rPr lang="en-US" sz="3200" b="1">
                  <a:solidFill>
                    <a:srgbClr val="DA291C"/>
                  </a:solidFill>
                  <a:latin typeface="Avenir LT Std 2"/>
                  <a:ea typeface="Avenir LT Std 2"/>
                  <a:cs typeface="Avenir LT Std 2"/>
                  <a:sym typeface="Avenir LT Std 2"/>
                </a:rPr>
                <a:t>Healthy People, Strong Communities </a:t>
              </a:r>
            </a:p>
          </p:txBody>
        </p:sp>
        <p:sp>
          <p:nvSpPr>
            <p:cNvPr id="19" name="TextBox 19"/>
            <p:cNvSpPr txBox="1"/>
            <p:nvPr/>
          </p:nvSpPr>
          <p:spPr>
            <a:xfrm>
              <a:off x="0" y="1486731"/>
              <a:ext cx="5459672" cy="2317115"/>
            </a:xfrm>
            <a:prstGeom prst="rect">
              <a:avLst/>
            </a:prstGeom>
          </p:spPr>
          <p:txBody>
            <a:bodyPr lIns="0" tIns="0" rIns="0" bIns="0" rtlCol="0" anchor="t">
              <a:spAutoFit/>
            </a:bodyPr>
            <a:lstStyle/>
            <a:p>
              <a:pPr algn="l">
                <a:lnSpc>
                  <a:spcPts val="2730"/>
                </a:lnSpc>
              </a:pPr>
              <a:r>
                <a:rPr lang="en-US" sz="2100">
                  <a:solidFill>
                    <a:srgbClr val="474242"/>
                  </a:solidFill>
                  <a:latin typeface="Avenir LT Std 2"/>
                  <a:ea typeface="Avenir LT Std 2"/>
                  <a:cs typeface="Avenir LT Std 2"/>
                  <a:sym typeface="Avenir LT Std 2"/>
                </a:rPr>
                <a:t>Creating vibrant neighbourhoods, where everyone experiences a sense of belonging and connection to one another.</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232677" y="0"/>
            <a:ext cx="11055323" cy="10287000"/>
            <a:chOff x="0" y="0"/>
            <a:chExt cx="14740430" cy="13716000"/>
          </a:xfrm>
        </p:grpSpPr>
        <p:pic>
          <p:nvPicPr>
            <p:cNvPr id="3"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4828810" cy="9059333"/>
            </a:xfrm>
            <a:prstGeom prst="rect">
              <a:avLst/>
            </a:prstGeom>
          </p:spPr>
        </p:pic>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955810" y="0"/>
              <a:ext cx="9784620" cy="9059333"/>
            </a:xfrm>
            <a:prstGeom prst="rect">
              <a:avLst/>
            </a:prstGeom>
          </p:spPr>
        </p:pic>
        <p:pic>
          <p:nvPicPr>
            <p:cNvPr id="5" name="Picture 5"/>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9186333"/>
              <a:ext cx="7370215" cy="4529667"/>
            </a:xfrm>
            <a:prstGeom prst="rect">
              <a:avLst/>
            </a:prstGeom>
          </p:spPr>
        </p:pic>
        <p:pic>
          <p:nvPicPr>
            <p:cNvPr id="6" name="Picture 6"/>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497215" y="9186333"/>
              <a:ext cx="7243215" cy="4529667"/>
            </a:xfrm>
            <a:prstGeom prst="rect">
              <a:avLst/>
            </a:prstGeom>
          </p:spPr>
        </p:pic>
      </p:grpSp>
      <p:sp>
        <p:nvSpPr>
          <p:cNvPr id="7" name="AutoShape 7"/>
          <p:cNvSpPr/>
          <p:nvPr/>
        </p:nvSpPr>
        <p:spPr>
          <a:xfrm>
            <a:off x="0" y="10096500"/>
            <a:ext cx="18288000" cy="0"/>
          </a:xfrm>
          <a:prstGeom prst="line">
            <a:avLst/>
          </a:prstGeom>
          <a:ln w="190500" cap="flat">
            <a:solidFill>
              <a:srgbClr val="54585A"/>
            </a:solidFill>
            <a:prstDash val="solid"/>
            <a:headEnd type="none" w="sm" len="sm"/>
            <a:tailEnd type="none" w="sm" len="sm"/>
          </a:ln>
        </p:spPr>
        <p:txBody>
          <a:bodyPr/>
          <a:lstStyle/>
          <a:p>
            <a:endParaRPr lang="en-CA"/>
          </a:p>
        </p:txBody>
      </p:sp>
      <p:grpSp>
        <p:nvGrpSpPr>
          <p:cNvPr id="8" name="Group 8"/>
          <p:cNvGrpSpPr/>
          <p:nvPr/>
        </p:nvGrpSpPr>
        <p:grpSpPr>
          <a:xfrm>
            <a:off x="264899" y="169140"/>
            <a:ext cx="6670579" cy="9386363"/>
            <a:chOff x="0" y="0"/>
            <a:chExt cx="8894105" cy="12515151"/>
          </a:xfrm>
        </p:grpSpPr>
        <p:sp>
          <p:nvSpPr>
            <p:cNvPr id="9" name="TextBox 9"/>
            <p:cNvSpPr txBox="1"/>
            <p:nvPr/>
          </p:nvSpPr>
          <p:spPr>
            <a:xfrm>
              <a:off x="0" y="-57150"/>
              <a:ext cx="8894105" cy="1174750"/>
            </a:xfrm>
            <a:prstGeom prst="rect">
              <a:avLst/>
            </a:prstGeom>
          </p:spPr>
          <p:txBody>
            <a:bodyPr lIns="0" tIns="0" rIns="0" bIns="0" rtlCol="0" anchor="t">
              <a:spAutoFit/>
            </a:bodyPr>
            <a:lstStyle/>
            <a:p>
              <a:pPr marL="0" lvl="0" indent="0" algn="l">
                <a:lnSpc>
                  <a:spcPts val="3359"/>
                </a:lnSpc>
                <a:spcBef>
                  <a:spcPct val="0"/>
                </a:spcBef>
              </a:pPr>
              <a:r>
                <a:rPr lang="en-US" sz="2799" b="1">
                  <a:solidFill>
                    <a:srgbClr val="DA291C"/>
                  </a:solidFill>
                  <a:latin typeface="Avenir LT Std 2"/>
                  <a:ea typeface="Avenir LT Std 2"/>
                  <a:cs typeface="Avenir LT Std 2"/>
                  <a:sym typeface="Avenir LT Std 2"/>
                </a:rPr>
                <a:t>Edwin Binney's Community Farm and Education Centre</a:t>
              </a:r>
            </a:p>
          </p:txBody>
        </p:sp>
        <p:sp>
          <p:nvSpPr>
            <p:cNvPr id="10" name="TextBox 10"/>
            <p:cNvSpPr txBox="1"/>
            <p:nvPr/>
          </p:nvSpPr>
          <p:spPr>
            <a:xfrm>
              <a:off x="0" y="1436814"/>
              <a:ext cx="8894105" cy="11078337"/>
            </a:xfrm>
            <a:prstGeom prst="rect">
              <a:avLst/>
            </a:prstGeom>
          </p:spPr>
          <p:txBody>
            <a:bodyPr lIns="0" tIns="0" rIns="0" bIns="0" rtlCol="0" anchor="t">
              <a:spAutoFit/>
            </a:bodyPr>
            <a:lstStyle/>
            <a:p>
              <a:pPr algn="l">
                <a:lnSpc>
                  <a:spcPts val="2268"/>
                </a:lnSpc>
              </a:pPr>
              <a:r>
                <a:rPr lang="en-US" sz="1800">
                  <a:solidFill>
                    <a:srgbClr val="474242"/>
                  </a:solidFill>
                  <a:latin typeface="Avenir LT Std 2"/>
                  <a:ea typeface="Avenir LT Std 2"/>
                  <a:cs typeface="Avenir LT Std 2"/>
                  <a:sym typeface="Avenir LT Std 2"/>
                </a:rPr>
                <a:t>Since 2019, Edwin Binney’s Community Farm &amp; Education Centre, UWHKL’s large scale food security project has provided nearly 100,000 pounds of fresh produce to the clients of ten food banks and twenty social service agencies. As food prices continue to rise, there is a corresponding increased need for programs like the farm.  </a:t>
              </a:r>
            </a:p>
            <a:p>
              <a:pPr algn="l">
                <a:lnSpc>
                  <a:spcPts val="2268"/>
                </a:lnSpc>
              </a:pPr>
              <a:endParaRPr lang="en-US" sz="1800">
                <a:solidFill>
                  <a:srgbClr val="474242"/>
                </a:solidFill>
                <a:latin typeface="Avenir LT Std 2"/>
                <a:ea typeface="Avenir LT Std 2"/>
                <a:cs typeface="Avenir LT Std 2"/>
                <a:sym typeface="Avenir LT Std 2"/>
              </a:endParaRPr>
            </a:p>
            <a:p>
              <a:pPr algn="l">
                <a:lnSpc>
                  <a:spcPts val="2268"/>
                </a:lnSpc>
              </a:pPr>
              <a:r>
                <a:rPr lang="en-US" sz="1800">
                  <a:solidFill>
                    <a:srgbClr val="474242"/>
                  </a:solidFill>
                  <a:latin typeface="Avenir LT Std 2"/>
                  <a:ea typeface="Avenir LT Std 2"/>
                  <a:cs typeface="Avenir LT Std 2"/>
                  <a:sym typeface="Avenir LT Std 2"/>
                </a:rPr>
                <a:t>Last year was a year of big changes as our partnership with Fleming College ended with the cancellation of the Sustainable Agriculture program. We chose to see this change as an opportunity and made several new partnerships while strengthening others. We hired our first Farm Manager Raechel Woodrow, who joined us in April. Raechel is a graduate of the Horticulture Technician and Horticulture - Food and Farming programs at Durham College. She brings a fresh perspective, a love for farming and a talent for mentoring the youth working at the farm this season. </a:t>
              </a:r>
            </a:p>
            <a:p>
              <a:pPr algn="l">
                <a:lnSpc>
                  <a:spcPts val="2268"/>
                </a:lnSpc>
              </a:pPr>
              <a:endParaRPr lang="en-US" sz="1800">
                <a:solidFill>
                  <a:srgbClr val="474242"/>
                </a:solidFill>
                <a:latin typeface="Avenir LT Std 2"/>
                <a:ea typeface="Avenir LT Std 2"/>
                <a:cs typeface="Avenir LT Std 2"/>
                <a:sym typeface="Avenir LT Std 2"/>
              </a:endParaRPr>
            </a:p>
            <a:p>
              <a:pPr algn="l">
                <a:lnSpc>
                  <a:spcPts val="2268"/>
                </a:lnSpc>
              </a:pPr>
              <a:r>
                <a:rPr lang="en-US" sz="1800">
                  <a:solidFill>
                    <a:srgbClr val="474242"/>
                  </a:solidFill>
                  <a:latin typeface="Avenir LT Std 2"/>
                  <a:ea typeface="Avenir LT Std 2"/>
                  <a:cs typeface="Avenir LT Std 2"/>
                  <a:sym typeface="Avenir LT Std 2"/>
                </a:rPr>
                <a:t>This year we were pleased to partner with Ampere for Growing Futures: Sustainable Agriculture and Food Security. This project is funded by an Ontario Trillium Foundation Seed Grant and provides farm internships with a STEAM component provided by Ampere for 6 local youth and enhanced educational opportunities for children and youth, while supporting the day to day work at the farm. </a:t>
              </a:r>
            </a:p>
            <a:p>
              <a:pPr algn="l">
                <a:lnSpc>
                  <a:spcPts val="2268"/>
                </a:lnSpc>
              </a:pPr>
              <a:endParaRPr lang="en-US" sz="1800">
                <a:solidFill>
                  <a:srgbClr val="474242"/>
                </a:solidFill>
                <a:latin typeface="Avenir LT Std 2"/>
                <a:ea typeface="Avenir LT Std 2"/>
                <a:cs typeface="Avenir LT Std 2"/>
                <a:sym typeface="Avenir LT Std 2"/>
              </a:endParaRPr>
            </a:p>
            <a:p>
              <a:pPr algn="l">
                <a:lnSpc>
                  <a:spcPts val="2268"/>
                </a:lnSpc>
              </a:pPr>
              <a:r>
                <a:rPr lang="en-US" sz="1800">
                  <a:solidFill>
                    <a:srgbClr val="474242"/>
                  </a:solidFill>
                  <a:latin typeface="Avenir LT Std 2"/>
                  <a:ea typeface="Avenir LT Std 2"/>
                  <a:cs typeface="Avenir LT Std 2"/>
                  <a:sym typeface="Avenir LT Std 2"/>
                </a:rPr>
                <a:t>We are always happy to have workplaces join us at the farm. Many hands make light work and it is a great opportunity for team building!  </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911370" y="0"/>
            <a:ext cx="0" cy="10287000"/>
          </a:xfrm>
          <a:prstGeom prst="line">
            <a:avLst/>
          </a:prstGeom>
          <a:ln w="190500" cap="flat">
            <a:solidFill>
              <a:srgbClr val="54585A"/>
            </a:solidFill>
            <a:prstDash val="solid"/>
            <a:headEnd type="none" w="sm" len="sm"/>
            <a:tailEnd type="none" w="sm" len="sm"/>
          </a:ln>
        </p:spPr>
        <p:txBody>
          <a:bodyPr/>
          <a:lstStyle/>
          <a:p>
            <a:endParaRPr lang="en-CA"/>
          </a:p>
        </p:txBody>
      </p:sp>
      <p:sp>
        <p:nvSpPr>
          <p:cNvPr id="3" name="TextBox 3"/>
          <p:cNvSpPr txBox="1"/>
          <p:nvPr/>
        </p:nvSpPr>
        <p:spPr>
          <a:xfrm>
            <a:off x="113976" y="271181"/>
            <a:ext cx="8569251" cy="895350"/>
          </a:xfrm>
          <a:prstGeom prst="rect">
            <a:avLst/>
          </a:prstGeom>
        </p:spPr>
        <p:txBody>
          <a:bodyPr lIns="0" tIns="0" rIns="0" bIns="0" rtlCol="0" anchor="t">
            <a:spAutoFit/>
          </a:bodyPr>
          <a:lstStyle/>
          <a:p>
            <a:pPr algn="ctr">
              <a:lnSpc>
                <a:spcPts val="3360"/>
              </a:lnSpc>
            </a:pPr>
            <a:r>
              <a:rPr lang="en-US" sz="2800" b="1">
                <a:solidFill>
                  <a:srgbClr val="DA291C"/>
                </a:solidFill>
                <a:latin typeface="Avenir LT Std 2"/>
                <a:ea typeface="Avenir LT Std 2"/>
                <a:cs typeface="Avenir LT Std 2"/>
                <a:sym typeface="Avenir LT Std 2"/>
              </a:rPr>
              <a:t>United Way funds vital projects in CKL and Haliburton</a:t>
            </a:r>
          </a:p>
        </p:txBody>
      </p:sp>
      <p:sp>
        <p:nvSpPr>
          <p:cNvPr id="4" name="TextBox 4"/>
          <p:cNvSpPr txBox="1"/>
          <p:nvPr/>
        </p:nvSpPr>
        <p:spPr>
          <a:xfrm>
            <a:off x="212309" y="1277381"/>
            <a:ext cx="8372586" cy="9009619"/>
          </a:xfrm>
          <a:prstGeom prst="rect">
            <a:avLst/>
          </a:prstGeom>
        </p:spPr>
        <p:txBody>
          <a:bodyPr lIns="0" tIns="0" rIns="0" bIns="0" rtlCol="0" anchor="t">
            <a:spAutoFit/>
          </a:bodyPr>
          <a:lstStyle/>
          <a:p>
            <a:pPr algn="l">
              <a:lnSpc>
                <a:spcPts val="2672"/>
              </a:lnSpc>
            </a:pPr>
            <a:r>
              <a:rPr lang="en-US" sz="1600">
                <a:solidFill>
                  <a:srgbClr val="474242"/>
                </a:solidFill>
                <a:latin typeface="Avenir LT Std 2"/>
                <a:ea typeface="Avenir LT Std 2"/>
                <a:cs typeface="Avenir LT Std 2"/>
                <a:sym typeface="Avenir LT Std 2"/>
              </a:rPr>
              <a:t>Programs supported in 2025-2026</a:t>
            </a:r>
          </a:p>
          <a:p>
            <a:pPr algn="l">
              <a:lnSpc>
                <a:spcPts val="1584"/>
              </a:lnSpc>
            </a:pPr>
            <a:endParaRPr lang="en-US" sz="1600">
              <a:solidFill>
                <a:srgbClr val="474242"/>
              </a:solidFill>
              <a:latin typeface="Avenir LT Std 2"/>
              <a:ea typeface="Avenir LT Std 2"/>
              <a:cs typeface="Avenir LT Std 2"/>
              <a:sym typeface="Avenir LT Std 2"/>
            </a:endParaRPr>
          </a:p>
          <a:p>
            <a:pPr marL="345441" lvl="1" indent="-172720" algn="l">
              <a:lnSpc>
                <a:spcPts val="2672"/>
              </a:lnSpc>
              <a:buFont typeface="Arial"/>
              <a:buChar char="•"/>
            </a:pPr>
            <a:r>
              <a:rPr lang="en-US" sz="1600">
                <a:solidFill>
                  <a:srgbClr val="474242"/>
                </a:solidFill>
                <a:latin typeface="Avenir LT Std 2"/>
                <a:ea typeface="Avenir LT Std 2"/>
                <a:cs typeface="Avenir LT Std 2"/>
                <a:sym typeface="Avenir LT Std 2"/>
              </a:rPr>
              <a:t>VCCS Employment Services - Food for Work program: Provided grocery gift cards for job seekers who are struggling to put food on the table while they look for work. </a:t>
            </a:r>
          </a:p>
          <a:p>
            <a:pPr algn="l">
              <a:lnSpc>
                <a:spcPts val="1336"/>
              </a:lnSpc>
            </a:pPr>
            <a:endParaRPr lang="en-US" sz="1600">
              <a:solidFill>
                <a:srgbClr val="474242"/>
              </a:solidFill>
              <a:latin typeface="Avenir LT Std 2"/>
              <a:ea typeface="Avenir LT Std 2"/>
              <a:cs typeface="Avenir LT Std 2"/>
              <a:sym typeface="Avenir LT Std 2"/>
            </a:endParaRPr>
          </a:p>
          <a:p>
            <a:pPr marL="345441" lvl="1" indent="-172720" algn="l">
              <a:lnSpc>
                <a:spcPts val="2672"/>
              </a:lnSpc>
              <a:buFont typeface="Arial"/>
              <a:buChar char="•"/>
            </a:pPr>
            <a:r>
              <a:rPr lang="en-US" sz="1600">
                <a:solidFill>
                  <a:srgbClr val="474242"/>
                </a:solidFill>
                <a:latin typeface="Avenir LT Std 2"/>
                <a:ea typeface="Avenir LT Std 2"/>
                <a:cs typeface="Avenir LT Std 2"/>
                <a:sym typeface="Avenir LT Std 2"/>
              </a:rPr>
              <a:t>Pinnguaq Foundation (Ampere) - Accessible Community Freezer: Purchased a freezer and building materials for a freezer shed to be located at their Makerspace in downtown Lindsay. The freezer will operate 24/7, allowing community members to take what they need and give what they can, without stigma or barriers.</a:t>
            </a:r>
          </a:p>
          <a:p>
            <a:pPr algn="l">
              <a:lnSpc>
                <a:spcPts val="1336"/>
              </a:lnSpc>
            </a:pPr>
            <a:endParaRPr lang="en-US" sz="1600">
              <a:solidFill>
                <a:srgbClr val="474242"/>
              </a:solidFill>
              <a:latin typeface="Avenir LT Std 2"/>
              <a:ea typeface="Avenir LT Std 2"/>
              <a:cs typeface="Avenir LT Std 2"/>
              <a:sym typeface="Avenir LT Std 2"/>
            </a:endParaRPr>
          </a:p>
          <a:p>
            <a:pPr marL="345441" lvl="1" indent="-172720" algn="l">
              <a:lnSpc>
                <a:spcPts val="2672"/>
              </a:lnSpc>
              <a:buFont typeface="Arial"/>
              <a:buChar char="•"/>
            </a:pPr>
            <a:r>
              <a:rPr lang="en-US" sz="1600">
                <a:solidFill>
                  <a:srgbClr val="474242"/>
                </a:solidFill>
                <a:latin typeface="Avenir LT Std 2"/>
                <a:ea typeface="Avenir LT Std 2"/>
                <a:cs typeface="Avenir LT Std 2"/>
                <a:sym typeface="Avenir LT Std 2"/>
              </a:rPr>
              <a:t>Kawartha-Haliburton Children’s Foundation - Child Safety Equipment Program: Child Safety Equipment Fund: Provided cribs and safety items to low income families involved with Kawartha-Haliburton Children’s Aid Society who do not have the financial means to purchase these vital child safety items. </a:t>
            </a:r>
          </a:p>
          <a:p>
            <a:pPr algn="l">
              <a:lnSpc>
                <a:spcPts val="1336"/>
              </a:lnSpc>
            </a:pPr>
            <a:endParaRPr lang="en-US" sz="1600">
              <a:solidFill>
                <a:srgbClr val="474242"/>
              </a:solidFill>
              <a:latin typeface="Avenir LT Std 2"/>
              <a:ea typeface="Avenir LT Std 2"/>
              <a:cs typeface="Avenir LT Std 2"/>
              <a:sym typeface="Avenir LT Std 2"/>
            </a:endParaRPr>
          </a:p>
          <a:p>
            <a:pPr marL="345441" lvl="1" indent="-172720" algn="l">
              <a:lnSpc>
                <a:spcPts val="2672"/>
              </a:lnSpc>
              <a:buFont typeface="Arial"/>
              <a:buChar char="•"/>
            </a:pPr>
            <a:r>
              <a:rPr lang="en-US" sz="1600">
                <a:solidFill>
                  <a:srgbClr val="474242"/>
                </a:solidFill>
                <a:latin typeface="Avenir LT Std 2"/>
                <a:ea typeface="Avenir LT Std 2"/>
                <a:cs typeface="Avenir LT Std 2"/>
                <a:sym typeface="Avenir LT Std 2"/>
              </a:rPr>
              <a:t>New Canadians Centre - Community Connections Kawartha Lakes: Helped newcomers feel at home in their community through social activities, exploring the region, and learning about local resources. This program helps to foster newcomers’ sense of belonging and community engagement for the benefit of the whole community. </a:t>
            </a:r>
          </a:p>
          <a:p>
            <a:pPr algn="l">
              <a:lnSpc>
                <a:spcPts val="1336"/>
              </a:lnSpc>
            </a:pPr>
            <a:endParaRPr lang="en-US" sz="1600">
              <a:solidFill>
                <a:srgbClr val="474242"/>
              </a:solidFill>
              <a:latin typeface="Avenir LT Std 2"/>
              <a:ea typeface="Avenir LT Std 2"/>
              <a:cs typeface="Avenir LT Std 2"/>
              <a:sym typeface="Avenir LT Std 2"/>
            </a:endParaRPr>
          </a:p>
          <a:p>
            <a:pPr marL="345441" lvl="1" indent="-172720" algn="l">
              <a:lnSpc>
                <a:spcPts val="2672"/>
              </a:lnSpc>
              <a:buFont typeface="Arial"/>
              <a:buChar char="•"/>
            </a:pPr>
            <a:r>
              <a:rPr lang="en-US" sz="1600">
                <a:solidFill>
                  <a:srgbClr val="474242"/>
                </a:solidFill>
                <a:latin typeface="Avenir LT Std 2"/>
                <a:ea typeface="Avenir LT Std 2"/>
                <a:cs typeface="Avenir LT Std 2"/>
                <a:sym typeface="Avenir LT Std 2"/>
              </a:rPr>
              <a:t>Central Food Network - Community Volunteer Income Tax Clinic Program: Provided funding support to help address the financial and access barriers faced by residents of Haliburton County who have low &amp; modest incomes and limited resources. Filing income taxes is essential to accessing government benefits and credits and often acts as a gateway to social programs, including subsidized housing, childcare benefits and government health supports.</a:t>
            </a:r>
          </a:p>
          <a:p>
            <a:pPr algn="l">
              <a:lnSpc>
                <a:spcPts val="2672"/>
              </a:lnSpc>
            </a:pPr>
            <a:endParaRPr lang="en-US" sz="1600">
              <a:solidFill>
                <a:srgbClr val="474242"/>
              </a:solidFill>
              <a:latin typeface="Avenir LT Std 2"/>
              <a:ea typeface="Avenir LT Std 2"/>
              <a:cs typeface="Avenir LT Std 2"/>
              <a:sym typeface="Avenir LT Std 2"/>
            </a:endParaRPr>
          </a:p>
        </p:txBody>
      </p:sp>
      <p:sp>
        <p:nvSpPr>
          <p:cNvPr id="5" name="TextBox 5"/>
          <p:cNvSpPr txBox="1"/>
          <p:nvPr/>
        </p:nvSpPr>
        <p:spPr>
          <a:xfrm>
            <a:off x="9366435" y="314325"/>
            <a:ext cx="8478483" cy="9343770"/>
          </a:xfrm>
          <a:prstGeom prst="rect">
            <a:avLst/>
          </a:prstGeom>
        </p:spPr>
        <p:txBody>
          <a:bodyPr lIns="0" tIns="0" rIns="0" bIns="0" rtlCol="0" anchor="t">
            <a:spAutoFit/>
          </a:bodyPr>
          <a:lstStyle/>
          <a:p>
            <a:pPr algn="l">
              <a:lnSpc>
                <a:spcPts val="2672"/>
              </a:lnSpc>
            </a:pPr>
            <a:endParaRPr/>
          </a:p>
          <a:p>
            <a:pPr marL="345444" lvl="1" indent="-172722" algn="l">
              <a:lnSpc>
                <a:spcPts val="2672"/>
              </a:lnSpc>
              <a:buFont typeface="Arial"/>
              <a:buChar char="•"/>
            </a:pPr>
            <a:r>
              <a:rPr lang="en-US" sz="1600">
                <a:solidFill>
                  <a:srgbClr val="474242"/>
                </a:solidFill>
                <a:latin typeface="Avenir LT Std 2"/>
                <a:ea typeface="Avenir LT Std 2"/>
                <a:cs typeface="Avenir LT Std 2"/>
                <a:sym typeface="Avenir LT Std 2"/>
              </a:rPr>
              <a:t>John Howard Society - Nourish Together: Distributed nutritious, pre-made meals to individuals and families in need in Kawartha Lakes, Minden and Haliburton. The project aims to reduce hunger, support community health, and improve quality of life through consistent access to wholesome, ready-to-eat meals. </a:t>
            </a:r>
          </a:p>
          <a:p>
            <a:pPr algn="l">
              <a:lnSpc>
                <a:spcPts val="2672"/>
              </a:lnSpc>
            </a:pPr>
            <a:endParaRPr lang="en-US" sz="1600">
              <a:solidFill>
                <a:srgbClr val="474242"/>
              </a:solidFill>
              <a:latin typeface="Avenir LT Std 2"/>
              <a:ea typeface="Avenir LT Std 2"/>
              <a:cs typeface="Avenir LT Std 2"/>
              <a:sym typeface="Avenir LT Std 2"/>
            </a:endParaRPr>
          </a:p>
          <a:p>
            <a:pPr algn="l">
              <a:lnSpc>
                <a:spcPts val="2672"/>
              </a:lnSpc>
            </a:pPr>
            <a:r>
              <a:rPr lang="en-US" sz="1600">
                <a:solidFill>
                  <a:srgbClr val="474242"/>
                </a:solidFill>
                <a:latin typeface="Avenir LT Std 2"/>
                <a:ea typeface="Avenir LT Std 2"/>
                <a:cs typeface="Avenir LT Std 2"/>
                <a:sym typeface="Avenir LT Std 2"/>
              </a:rPr>
              <a:t>Local Emergency Needs Fund: </a:t>
            </a:r>
          </a:p>
          <a:p>
            <a:pPr marL="345444" lvl="1" indent="-172722" algn="l">
              <a:lnSpc>
                <a:spcPts val="2672"/>
              </a:lnSpc>
              <a:buFont typeface="Arial"/>
              <a:buChar char="•"/>
            </a:pPr>
            <a:r>
              <a:rPr lang="en-US" sz="1600">
                <a:solidFill>
                  <a:srgbClr val="474242"/>
                </a:solidFill>
                <a:latin typeface="Avenir LT Std 2"/>
                <a:ea typeface="Avenir LT Std 2"/>
                <a:cs typeface="Avenir LT Std 2"/>
                <a:sym typeface="Avenir LT Std 2"/>
              </a:rPr>
              <a:t>Big Brothers Big Sisters KLH: A sole caregiver supporting two youth had been without a reliable vehicle for nearly a year due to an unresolved car repair. Living on a limited income, the family could not afford to fix the issue and were left without a functioning vehicle. This funding went directly toward essential repairs to restore their access to transportation.</a:t>
            </a:r>
          </a:p>
          <a:p>
            <a:pPr marL="345444" lvl="1" indent="-172722" algn="l">
              <a:lnSpc>
                <a:spcPts val="2672"/>
              </a:lnSpc>
              <a:buFont typeface="Arial"/>
              <a:buChar char="•"/>
            </a:pPr>
            <a:r>
              <a:rPr lang="en-US" sz="1600">
                <a:solidFill>
                  <a:srgbClr val="474242"/>
                </a:solidFill>
                <a:latin typeface="Avenir LT Std 2"/>
                <a:ea typeface="Avenir LT Std 2"/>
                <a:cs typeface="Avenir LT Std 2"/>
                <a:sym typeface="Avenir LT Std 2"/>
              </a:rPr>
              <a:t>The primary caregiver of a family recently lost their job and thus, stable and consistent income. As a result, they struggled to provide food while supporting a child with mental health challenges. These mental challenges also impacted the caregiver’s ability to maintain employment. This funding provided grocery gift cards, helping ensure the family had access to food during this time.</a:t>
            </a:r>
          </a:p>
          <a:p>
            <a:pPr algn="l">
              <a:lnSpc>
                <a:spcPts val="2672"/>
              </a:lnSpc>
            </a:pPr>
            <a:endParaRPr lang="en-US" sz="1600">
              <a:solidFill>
                <a:srgbClr val="474242"/>
              </a:solidFill>
              <a:latin typeface="Avenir LT Std 2"/>
              <a:ea typeface="Avenir LT Std 2"/>
              <a:cs typeface="Avenir LT Std 2"/>
              <a:sym typeface="Avenir LT Std 2"/>
            </a:endParaRPr>
          </a:p>
          <a:p>
            <a:pPr marL="345444" lvl="1" indent="-172722" algn="l">
              <a:lnSpc>
                <a:spcPts val="2672"/>
              </a:lnSpc>
              <a:buFont typeface="Arial"/>
              <a:buChar char="•"/>
            </a:pPr>
            <a:r>
              <a:rPr lang="en-US" sz="1600">
                <a:solidFill>
                  <a:srgbClr val="474242"/>
                </a:solidFill>
                <a:latin typeface="Avenir LT Std 2"/>
                <a:ea typeface="Avenir LT Std 2"/>
                <a:cs typeface="Avenir LT Std 2"/>
                <a:sym typeface="Avenir LT Std 2"/>
              </a:rPr>
              <a:t>SIRCH Community Services - Community Meal Program: This program supports individuals experiencing food insecurity and is a vital resource in the community. This funding helped bridge the gap, ensuring meals could continue without interruption and that individuals maintained access to reliable, nutritious food.</a:t>
            </a:r>
          </a:p>
          <a:p>
            <a:pPr algn="l">
              <a:lnSpc>
                <a:spcPts val="2672"/>
              </a:lnSpc>
            </a:pPr>
            <a:endParaRPr lang="en-US" sz="1600">
              <a:solidFill>
                <a:srgbClr val="474242"/>
              </a:solidFill>
              <a:latin typeface="Avenir LT Std 2"/>
              <a:ea typeface="Avenir LT Std 2"/>
              <a:cs typeface="Avenir LT Std 2"/>
              <a:sym typeface="Avenir LT Std 2"/>
            </a:endParaRPr>
          </a:p>
          <a:p>
            <a:pPr algn="l">
              <a:lnSpc>
                <a:spcPts val="2672"/>
              </a:lnSpc>
            </a:pPr>
            <a:r>
              <a:rPr lang="en-US" sz="1600">
                <a:solidFill>
                  <a:srgbClr val="474242"/>
                </a:solidFill>
                <a:latin typeface="Avenir LT Std 2"/>
                <a:ea typeface="Avenir LT Std 2"/>
                <a:cs typeface="Avenir LT Std 2"/>
                <a:sym typeface="Avenir LT Std 2"/>
              </a:rPr>
              <a:t>Food security support from the farm:</a:t>
            </a:r>
          </a:p>
          <a:p>
            <a:pPr marL="345444" lvl="1" indent="-172722" algn="l">
              <a:lnSpc>
                <a:spcPts val="2672"/>
              </a:lnSpc>
              <a:buFont typeface="Arial"/>
              <a:buChar char="•"/>
            </a:pPr>
            <a:r>
              <a:rPr lang="en-US" sz="1600">
                <a:solidFill>
                  <a:srgbClr val="474242"/>
                </a:solidFill>
                <a:latin typeface="Avenir LT Std 2"/>
                <a:ea typeface="Avenir LT Std 2"/>
                <a:cs typeface="Avenir LT Std 2"/>
                <a:sym typeface="Avenir LT Std 2"/>
              </a:rPr>
              <a:t>SIRCH Community Services, EarlyON, BGC Kawarthas, Salvation Army Lindsay, Salvation Army Fenelon Falls, Haliburton Highlands Health Services (Community Services), Community Care CKL, Kawartha Lakes Food Source, Kawartha Lakes Housing Corporation, Centre of Hope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CA"/>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CA"/>
          </a:p>
        </p:txBody>
      </p:sp>
      <p:grpSp>
        <p:nvGrpSpPr>
          <p:cNvPr id="4" name="Group 4"/>
          <p:cNvGrpSpPr/>
          <p:nvPr/>
        </p:nvGrpSpPr>
        <p:grpSpPr>
          <a:xfrm>
            <a:off x="0" y="6791324"/>
            <a:ext cx="6395707" cy="3495676"/>
            <a:chOff x="0" y="0"/>
            <a:chExt cx="2702917" cy="1477322"/>
          </a:xfrm>
        </p:grpSpPr>
        <p:sp>
          <p:nvSpPr>
            <p:cNvPr id="5" name="Freeform 5"/>
            <p:cNvSpPr/>
            <p:nvPr/>
          </p:nvSpPr>
          <p:spPr>
            <a:xfrm>
              <a:off x="0" y="0"/>
              <a:ext cx="2702917" cy="1477322"/>
            </a:xfrm>
            <a:custGeom>
              <a:avLst/>
              <a:gdLst/>
              <a:ahLst/>
              <a:cxnLst/>
              <a:rect l="l" t="t" r="r" b="b"/>
              <a:pathLst>
                <a:path w="2702917" h="1477322">
                  <a:moveTo>
                    <a:pt x="0" y="0"/>
                  </a:moveTo>
                  <a:lnTo>
                    <a:pt x="2702917" y="0"/>
                  </a:lnTo>
                  <a:lnTo>
                    <a:pt x="2702917" y="1477322"/>
                  </a:lnTo>
                  <a:lnTo>
                    <a:pt x="0" y="1477322"/>
                  </a:lnTo>
                  <a:close/>
                </a:path>
              </a:pathLst>
            </a:custGeom>
            <a:solidFill>
              <a:srgbClr val="FFFFFF">
                <a:alpha val="93725"/>
              </a:srgbClr>
            </a:solidFill>
          </p:spPr>
          <p:txBody>
            <a:bodyPr/>
            <a:lstStyle/>
            <a:p>
              <a:endParaRPr lang="en-CA"/>
            </a:p>
          </p:txBody>
        </p:sp>
      </p:grpSp>
      <p:grpSp>
        <p:nvGrpSpPr>
          <p:cNvPr id="6" name="Group 6"/>
          <p:cNvGrpSpPr/>
          <p:nvPr/>
        </p:nvGrpSpPr>
        <p:grpSpPr>
          <a:xfrm>
            <a:off x="14447800" y="7352336"/>
            <a:ext cx="3840200" cy="2934664"/>
            <a:chOff x="0" y="0"/>
            <a:chExt cx="2119059" cy="1619376"/>
          </a:xfrm>
        </p:grpSpPr>
        <p:sp>
          <p:nvSpPr>
            <p:cNvPr id="7" name="Freeform 7"/>
            <p:cNvSpPr/>
            <p:nvPr/>
          </p:nvSpPr>
          <p:spPr>
            <a:xfrm>
              <a:off x="0" y="0"/>
              <a:ext cx="2119059" cy="1619376"/>
            </a:xfrm>
            <a:custGeom>
              <a:avLst/>
              <a:gdLst/>
              <a:ahLst/>
              <a:cxnLst/>
              <a:rect l="l" t="t" r="r" b="b"/>
              <a:pathLst>
                <a:path w="2119059" h="1619376">
                  <a:moveTo>
                    <a:pt x="0" y="0"/>
                  </a:moveTo>
                  <a:lnTo>
                    <a:pt x="2119059" y="0"/>
                  </a:lnTo>
                  <a:lnTo>
                    <a:pt x="2119059" y="1619376"/>
                  </a:lnTo>
                  <a:lnTo>
                    <a:pt x="0" y="1619376"/>
                  </a:lnTo>
                  <a:close/>
                </a:path>
              </a:pathLst>
            </a:custGeom>
            <a:solidFill>
              <a:srgbClr val="FFFFFF">
                <a:alpha val="93725"/>
              </a:srgbClr>
            </a:solidFill>
          </p:spPr>
          <p:txBody>
            <a:bodyPr/>
            <a:lstStyle/>
            <a:p>
              <a:endParaRPr lang="en-CA"/>
            </a:p>
          </p:txBody>
        </p:sp>
      </p:grpSp>
      <p:sp>
        <p:nvSpPr>
          <p:cNvPr id="8" name="TextBox 8"/>
          <p:cNvSpPr txBox="1"/>
          <p:nvPr/>
        </p:nvSpPr>
        <p:spPr>
          <a:xfrm>
            <a:off x="14783329" y="7671905"/>
            <a:ext cx="3169142" cy="2219325"/>
          </a:xfrm>
          <a:prstGeom prst="rect">
            <a:avLst/>
          </a:prstGeom>
        </p:spPr>
        <p:txBody>
          <a:bodyPr lIns="0" tIns="0" rIns="0" bIns="0" rtlCol="0" anchor="t">
            <a:spAutoFit/>
          </a:bodyPr>
          <a:lstStyle/>
          <a:p>
            <a:pPr algn="l">
              <a:lnSpc>
                <a:spcPts val="4301"/>
              </a:lnSpc>
            </a:pPr>
            <a:r>
              <a:rPr lang="en-US" sz="3584" b="1">
                <a:solidFill>
                  <a:srgbClr val="DA291C"/>
                </a:solidFill>
                <a:latin typeface="Avenir LT Std 2"/>
                <a:ea typeface="Avenir LT Std 2"/>
                <a:cs typeface="Avenir LT Std 2"/>
                <a:sym typeface="Avenir LT Std 2"/>
              </a:rPr>
              <a:t>"Best field </a:t>
            </a:r>
          </a:p>
          <a:p>
            <a:pPr algn="l">
              <a:lnSpc>
                <a:spcPts val="4301"/>
              </a:lnSpc>
            </a:pPr>
            <a:r>
              <a:rPr lang="en-US" sz="3584" b="1">
                <a:solidFill>
                  <a:srgbClr val="DA291C"/>
                </a:solidFill>
                <a:latin typeface="Avenir LT Std 2"/>
                <a:ea typeface="Avenir LT Std 2"/>
                <a:cs typeface="Avenir LT Std 2"/>
                <a:sym typeface="Avenir LT Std 2"/>
              </a:rPr>
              <a:t>trip ever!"</a:t>
            </a:r>
          </a:p>
          <a:p>
            <a:pPr algn="l">
              <a:lnSpc>
                <a:spcPts val="3548"/>
              </a:lnSpc>
            </a:pPr>
            <a:r>
              <a:rPr lang="en-US" sz="2957" b="1">
                <a:solidFill>
                  <a:srgbClr val="DA291C"/>
                </a:solidFill>
                <a:latin typeface="Avenir LT Std 2"/>
                <a:ea typeface="Avenir LT Std 2"/>
                <a:cs typeface="Avenir LT Std 2"/>
                <a:sym typeface="Avenir LT Std 2"/>
              </a:rPr>
              <a:t> </a:t>
            </a:r>
          </a:p>
          <a:p>
            <a:pPr algn="l">
              <a:lnSpc>
                <a:spcPts val="2473"/>
              </a:lnSpc>
            </a:pPr>
            <a:r>
              <a:rPr lang="en-US" sz="2061" b="1">
                <a:solidFill>
                  <a:srgbClr val="DA291C"/>
                </a:solidFill>
                <a:latin typeface="Avenir LT Std 2"/>
                <a:ea typeface="Avenir LT Std 2"/>
                <a:cs typeface="Avenir LT Std 2"/>
                <a:sym typeface="Avenir LT Std 2"/>
              </a:rPr>
              <a:t>2023 CKL Summer Camp participant</a:t>
            </a:r>
          </a:p>
        </p:txBody>
      </p:sp>
      <p:sp>
        <p:nvSpPr>
          <p:cNvPr id="9" name="TextBox 9"/>
          <p:cNvSpPr txBox="1"/>
          <p:nvPr/>
        </p:nvSpPr>
        <p:spPr>
          <a:xfrm>
            <a:off x="351729" y="9038782"/>
            <a:ext cx="5752762" cy="1133475"/>
          </a:xfrm>
          <a:prstGeom prst="rect">
            <a:avLst/>
          </a:prstGeom>
        </p:spPr>
        <p:txBody>
          <a:bodyPr lIns="0" tIns="0" rIns="0" bIns="0" rtlCol="0" anchor="t">
            <a:spAutoFit/>
          </a:bodyPr>
          <a:lstStyle/>
          <a:p>
            <a:pPr algn="l">
              <a:lnSpc>
                <a:spcPts val="2879"/>
              </a:lnSpc>
            </a:pPr>
            <a:r>
              <a:rPr lang="en-US" sz="2399" b="1">
                <a:solidFill>
                  <a:srgbClr val="474242"/>
                </a:solidFill>
                <a:latin typeface="Avenir LT Std 2"/>
                <a:ea typeface="Avenir LT Std 2"/>
                <a:cs typeface="Avenir LT Std 2"/>
                <a:sym typeface="Avenir LT Std 2"/>
              </a:rPr>
              <a:t>Contact our Farm Manager Raechel Woodrow at raechel</a:t>
            </a:r>
            <a:r>
              <a:rPr lang="en-US" sz="2399" b="1">
                <a:solidFill>
                  <a:srgbClr val="2C2A29"/>
                </a:solidFill>
                <a:latin typeface="Avenir LT Std 2"/>
                <a:ea typeface="Avenir LT Std 2"/>
                <a:cs typeface="Avenir LT Std 2"/>
                <a:sym typeface="Avenir LT Std 2"/>
              </a:rPr>
              <a:t>@hkl.unitedway.ca </a:t>
            </a:r>
          </a:p>
          <a:p>
            <a:pPr algn="l">
              <a:lnSpc>
                <a:spcPts val="2879"/>
              </a:lnSpc>
            </a:pPr>
            <a:r>
              <a:rPr lang="en-US" sz="2399" b="1">
                <a:solidFill>
                  <a:srgbClr val="2C2A29"/>
                </a:solidFill>
                <a:latin typeface="Avenir LT Std 2"/>
                <a:ea typeface="Avenir LT Std 2"/>
                <a:cs typeface="Avenir LT Std 2"/>
                <a:sym typeface="Avenir LT Std 2"/>
              </a:rPr>
              <a:t>for more information. </a:t>
            </a:r>
          </a:p>
        </p:txBody>
      </p:sp>
      <p:sp>
        <p:nvSpPr>
          <p:cNvPr id="10" name="TextBox 10"/>
          <p:cNvSpPr txBox="1"/>
          <p:nvPr/>
        </p:nvSpPr>
        <p:spPr>
          <a:xfrm>
            <a:off x="252060" y="6961770"/>
            <a:ext cx="5952099" cy="1733550"/>
          </a:xfrm>
          <a:prstGeom prst="rect">
            <a:avLst/>
          </a:prstGeom>
        </p:spPr>
        <p:txBody>
          <a:bodyPr lIns="0" tIns="0" rIns="0" bIns="0" rtlCol="0" anchor="t">
            <a:spAutoFit/>
          </a:bodyPr>
          <a:lstStyle/>
          <a:p>
            <a:pPr algn="l">
              <a:lnSpc>
                <a:spcPts val="3360"/>
              </a:lnSpc>
            </a:pPr>
            <a:r>
              <a:rPr lang="en-US" sz="2800" b="1">
                <a:solidFill>
                  <a:srgbClr val="DA291C"/>
                </a:solidFill>
                <a:latin typeface="Avenir LT Std 2"/>
                <a:ea typeface="Avenir LT Std 2"/>
                <a:cs typeface="Avenir LT Std 2"/>
                <a:sym typeface="Avenir LT Std 2"/>
              </a:rPr>
              <a:t>On site workshops, tours and team building opportunities are available at the farm. Come out and volunteer with your colleagues!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CA"/>
          </a:p>
        </p:txBody>
      </p:sp>
      <p:grpSp>
        <p:nvGrpSpPr>
          <p:cNvPr id="3" name="Group 3"/>
          <p:cNvGrpSpPr/>
          <p:nvPr/>
        </p:nvGrpSpPr>
        <p:grpSpPr>
          <a:xfrm>
            <a:off x="0" y="5864194"/>
            <a:ext cx="18288000" cy="4422806"/>
            <a:chOff x="0" y="0"/>
            <a:chExt cx="4221387" cy="1020908"/>
          </a:xfrm>
        </p:grpSpPr>
        <p:sp>
          <p:nvSpPr>
            <p:cNvPr id="4" name="Freeform 4"/>
            <p:cNvSpPr/>
            <p:nvPr/>
          </p:nvSpPr>
          <p:spPr>
            <a:xfrm>
              <a:off x="0" y="0"/>
              <a:ext cx="4221387" cy="1020908"/>
            </a:xfrm>
            <a:custGeom>
              <a:avLst/>
              <a:gdLst/>
              <a:ahLst/>
              <a:cxnLst/>
              <a:rect l="l" t="t" r="r" b="b"/>
              <a:pathLst>
                <a:path w="4221387" h="1020908">
                  <a:moveTo>
                    <a:pt x="0" y="0"/>
                  </a:moveTo>
                  <a:lnTo>
                    <a:pt x="4221387" y="0"/>
                  </a:lnTo>
                  <a:lnTo>
                    <a:pt x="4221387" y="1020908"/>
                  </a:lnTo>
                  <a:lnTo>
                    <a:pt x="0" y="1020908"/>
                  </a:lnTo>
                  <a:close/>
                </a:path>
              </a:pathLst>
            </a:custGeom>
            <a:solidFill>
              <a:srgbClr val="FFFFFF"/>
            </a:solidFill>
          </p:spPr>
          <p:txBody>
            <a:bodyPr/>
            <a:lstStyle/>
            <a:p>
              <a:endParaRPr lang="en-CA"/>
            </a:p>
          </p:txBody>
        </p:sp>
      </p:grpSp>
      <p:sp>
        <p:nvSpPr>
          <p:cNvPr id="5" name="TextBox 5"/>
          <p:cNvSpPr txBox="1"/>
          <p:nvPr/>
        </p:nvSpPr>
        <p:spPr>
          <a:xfrm>
            <a:off x="282167" y="6037980"/>
            <a:ext cx="17327624" cy="4014724"/>
          </a:xfrm>
          <a:prstGeom prst="rect">
            <a:avLst/>
          </a:prstGeom>
        </p:spPr>
        <p:txBody>
          <a:bodyPr lIns="0" tIns="0" rIns="0" bIns="0" rtlCol="0" anchor="t">
            <a:spAutoFit/>
          </a:bodyPr>
          <a:lstStyle/>
          <a:p>
            <a:pPr algn="l">
              <a:lnSpc>
                <a:spcPts val="4199"/>
              </a:lnSpc>
            </a:pPr>
            <a:r>
              <a:rPr lang="en-US" sz="2999">
                <a:solidFill>
                  <a:srgbClr val="DA291C"/>
                </a:solidFill>
                <a:latin typeface="Avenir LT Std 2"/>
                <a:ea typeface="Avenir LT Std 2"/>
                <a:cs typeface="Avenir LT Std 2"/>
                <a:sym typeface="Avenir LT Std 2"/>
              </a:rPr>
              <a:t>Leadership Giving: </a:t>
            </a:r>
          </a:p>
          <a:p>
            <a:pPr algn="l">
              <a:lnSpc>
                <a:spcPts val="2240"/>
              </a:lnSpc>
            </a:pPr>
            <a:endParaRPr lang="en-US" sz="2999">
              <a:solidFill>
                <a:srgbClr val="DA291C"/>
              </a:solidFill>
              <a:latin typeface="Avenir LT Std 2"/>
              <a:ea typeface="Avenir LT Std 2"/>
              <a:cs typeface="Avenir LT Std 2"/>
              <a:sym typeface="Avenir LT Std 2"/>
            </a:endParaRPr>
          </a:p>
          <a:p>
            <a:pPr algn="l">
              <a:lnSpc>
                <a:spcPts val="3135"/>
              </a:lnSpc>
            </a:pPr>
            <a:r>
              <a:rPr lang="en-US" sz="2799" spc="30">
                <a:solidFill>
                  <a:srgbClr val="2C2A29"/>
                </a:solidFill>
                <a:latin typeface="Avenir LT Std 2"/>
                <a:ea typeface="Avenir LT Std 2"/>
                <a:cs typeface="Avenir LT Std 2"/>
                <a:sym typeface="Avenir LT Std 2"/>
              </a:rPr>
              <a:t>Your Leadership changes lives. Become a Leadership Donor today!</a:t>
            </a:r>
          </a:p>
          <a:p>
            <a:pPr algn="l">
              <a:lnSpc>
                <a:spcPts val="3135"/>
              </a:lnSpc>
            </a:pPr>
            <a:r>
              <a:rPr lang="en-US" sz="2799" spc="30">
                <a:solidFill>
                  <a:srgbClr val="2C2A29"/>
                </a:solidFill>
                <a:latin typeface="Avenir LT Std 2"/>
                <a:ea typeface="Avenir LT Std 2"/>
                <a:cs typeface="Avenir LT Std 2"/>
                <a:sym typeface="Avenir LT Std 2"/>
              </a:rPr>
              <a:t>Leadership donors have the power to be instruments of change. They inspire others and create hope for tomorrow.</a:t>
            </a:r>
          </a:p>
          <a:p>
            <a:pPr algn="l">
              <a:lnSpc>
                <a:spcPts val="3135"/>
              </a:lnSpc>
            </a:pPr>
            <a:endParaRPr lang="en-US" sz="2799" spc="30">
              <a:solidFill>
                <a:srgbClr val="2C2A29"/>
              </a:solidFill>
              <a:latin typeface="Avenir LT Std 2"/>
              <a:ea typeface="Avenir LT Std 2"/>
              <a:cs typeface="Avenir LT Std 2"/>
              <a:sym typeface="Avenir LT Std 2"/>
            </a:endParaRPr>
          </a:p>
          <a:p>
            <a:pPr algn="l">
              <a:lnSpc>
                <a:spcPts val="3135"/>
              </a:lnSpc>
            </a:pPr>
            <a:r>
              <a:rPr lang="en-US" sz="2799" spc="30">
                <a:solidFill>
                  <a:srgbClr val="2C2A29"/>
                </a:solidFill>
                <a:latin typeface="Avenir LT Std 2"/>
                <a:ea typeface="Avenir LT Std 2"/>
                <a:cs typeface="Avenir LT Std 2"/>
                <a:sym typeface="Avenir LT Std 2"/>
              </a:rPr>
              <a:t>With a donation of $1,200 or more, our Leadership level donors are ready to drive change, willing to set a powerful example and become part of the solution to our community’s complex social issues. Local Leaders are passionate about leaving their mark on City of Kawartha Lakes and Haliburton County by creating lasting change.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12846" y="4245429"/>
            <a:ext cx="8662307" cy="1396093"/>
            <a:chOff x="0" y="0"/>
            <a:chExt cx="2930213" cy="472259"/>
          </a:xfrm>
        </p:grpSpPr>
        <p:sp>
          <p:nvSpPr>
            <p:cNvPr id="3" name="Freeform 3"/>
            <p:cNvSpPr/>
            <p:nvPr/>
          </p:nvSpPr>
          <p:spPr>
            <a:xfrm>
              <a:off x="0" y="0"/>
              <a:ext cx="2930212" cy="472259"/>
            </a:xfrm>
            <a:custGeom>
              <a:avLst/>
              <a:gdLst/>
              <a:ahLst/>
              <a:cxnLst/>
              <a:rect l="l" t="t" r="r" b="b"/>
              <a:pathLst>
                <a:path w="2930212" h="472259">
                  <a:moveTo>
                    <a:pt x="0" y="0"/>
                  </a:moveTo>
                  <a:lnTo>
                    <a:pt x="2930212" y="0"/>
                  </a:lnTo>
                  <a:lnTo>
                    <a:pt x="2930212" y="472259"/>
                  </a:lnTo>
                  <a:lnTo>
                    <a:pt x="0" y="472259"/>
                  </a:lnTo>
                  <a:close/>
                </a:path>
              </a:pathLst>
            </a:custGeom>
            <a:solidFill>
              <a:srgbClr val="FFFFFF"/>
            </a:solidFill>
          </p:spPr>
          <p:txBody>
            <a:bodyPr/>
            <a:lstStyle/>
            <a:p>
              <a:endParaRPr lang="en-CA"/>
            </a:p>
          </p:txBody>
        </p:sp>
      </p:grpSp>
      <p:sp>
        <p:nvSpPr>
          <p:cNvPr id="4" name="Freeform 4"/>
          <p:cNvSpPr/>
          <p:nvPr/>
        </p:nvSpPr>
        <p:spPr>
          <a:xfrm>
            <a:off x="8204369" y="2411944"/>
            <a:ext cx="9244554" cy="6933416"/>
          </a:xfrm>
          <a:custGeom>
            <a:avLst/>
            <a:gdLst/>
            <a:ahLst/>
            <a:cxnLst/>
            <a:rect l="l" t="t" r="r" b="b"/>
            <a:pathLst>
              <a:path w="9244554" h="6933416">
                <a:moveTo>
                  <a:pt x="0" y="0"/>
                </a:moveTo>
                <a:lnTo>
                  <a:pt x="9244554" y="0"/>
                </a:lnTo>
                <a:lnTo>
                  <a:pt x="9244554" y="6933415"/>
                </a:lnTo>
                <a:lnTo>
                  <a:pt x="0" y="6933415"/>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CA"/>
          </a:p>
        </p:txBody>
      </p:sp>
      <p:grpSp>
        <p:nvGrpSpPr>
          <p:cNvPr id="5" name="Group 5"/>
          <p:cNvGrpSpPr/>
          <p:nvPr/>
        </p:nvGrpSpPr>
        <p:grpSpPr>
          <a:xfrm>
            <a:off x="5644960" y="2051768"/>
            <a:ext cx="12267239" cy="720351"/>
            <a:chOff x="0" y="0"/>
            <a:chExt cx="11246309" cy="660400"/>
          </a:xfrm>
        </p:grpSpPr>
        <p:sp>
          <p:nvSpPr>
            <p:cNvPr id="6" name="Freeform 6"/>
            <p:cNvSpPr/>
            <p:nvPr/>
          </p:nvSpPr>
          <p:spPr>
            <a:xfrm>
              <a:off x="0" y="0"/>
              <a:ext cx="11246309" cy="660400"/>
            </a:xfrm>
            <a:custGeom>
              <a:avLst/>
              <a:gdLst/>
              <a:ahLst/>
              <a:cxnLst/>
              <a:rect l="l" t="t" r="r" b="b"/>
              <a:pathLst>
                <a:path w="11246309" h="660400">
                  <a:moveTo>
                    <a:pt x="11121848" y="660400"/>
                  </a:moveTo>
                  <a:lnTo>
                    <a:pt x="124460" y="660400"/>
                  </a:lnTo>
                  <a:cubicBezTo>
                    <a:pt x="55880" y="660400"/>
                    <a:pt x="0" y="604520"/>
                    <a:pt x="0" y="535940"/>
                  </a:cubicBezTo>
                  <a:lnTo>
                    <a:pt x="0" y="124460"/>
                  </a:lnTo>
                  <a:cubicBezTo>
                    <a:pt x="0" y="55880"/>
                    <a:pt x="55880" y="0"/>
                    <a:pt x="124460" y="0"/>
                  </a:cubicBezTo>
                  <a:lnTo>
                    <a:pt x="11121849" y="0"/>
                  </a:lnTo>
                  <a:cubicBezTo>
                    <a:pt x="11190429" y="0"/>
                    <a:pt x="11246309" y="55880"/>
                    <a:pt x="11246309" y="124460"/>
                  </a:cubicBezTo>
                  <a:lnTo>
                    <a:pt x="11246309" y="535940"/>
                  </a:lnTo>
                  <a:cubicBezTo>
                    <a:pt x="11246309" y="604520"/>
                    <a:pt x="11190429" y="660400"/>
                    <a:pt x="11121849" y="660400"/>
                  </a:cubicBezTo>
                  <a:close/>
                </a:path>
              </a:pathLst>
            </a:custGeom>
            <a:solidFill>
              <a:srgbClr val="DA291C"/>
            </a:solidFill>
          </p:spPr>
          <p:txBody>
            <a:bodyPr/>
            <a:lstStyle/>
            <a:p>
              <a:endParaRPr lang="en-CA"/>
            </a:p>
          </p:txBody>
        </p:sp>
      </p:grpSp>
      <p:sp>
        <p:nvSpPr>
          <p:cNvPr id="7" name="Freeform 7"/>
          <p:cNvSpPr/>
          <p:nvPr/>
        </p:nvSpPr>
        <p:spPr>
          <a:xfrm>
            <a:off x="886483" y="1165563"/>
            <a:ext cx="6069553" cy="8092737"/>
          </a:xfrm>
          <a:custGeom>
            <a:avLst/>
            <a:gdLst/>
            <a:ahLst/>
            <a:cxnLst/>
            <a:rect l="l" t="t" r="r" b="b"/>
            <a:pathLst>
              <a:path w="6069553" h="8092737">
                <a:moveTo>
                  <a:pt x="0" y="0"/>
                </a:moveTo>
                <a:lnTo>
                  <a:pt x="6069552" y="0"/>
                </a:lnTo>
                <a:lnTo>
                  <a:pt x="6069552" y="8092737"/>
                </a:lnTo>
                <a:lnTo>
                  <a:pt x="0" y="8092737"/>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CA"/>
          </a:p>
        </p:txBody>
      </p:sp>
      <p:sp>
        <p:nvSpPr>
          <p:cNvPr id="8" name="TextBox 8"/>
          <p:cNvSpPr txBox="1"/>
          <p:nvPr/>
        </p:nvSpPr>
        <p:spPr>
          <a:xfrm>
            <a:off x="8204369" y="652547"/>
            <a:ext cx="8372460" cy="1076325"/>
          </a:xfrm>
          <a:prstGeom prst="rect">
            <a:avLst/>
          </a:prstGeom>
        </p:spPr>
        <p:txBody>
          <a:bodyPr lIns="0" tIns="0" rIns="0" bIns="0" rtlCol="0" anchor="t">
            <a:spAutoFit/>
          </a:bodyPr>
          <a:lstStyle/>
          <a:p>
            <a:pPr algn="ctr">
              <a:lnSpc>
                <a:spcPts val="7559"/>
              </a:lnSpc>
            </a:pPr>
            <a:r>
              <a:rPr lang="en-US" sz="6299" b="1">
                <a:solidFill>
                  <a:srgbClr val="DA291C"/>
                </a:solidFill>
                <a:latin typeface="Avenir LT Std 2"/>
                <a:ea typeface="Avenir LT Std 2"/>
                <a:cs typeface="Avenir LT Std 2"/>
                <a:sym typeface="Avenir LT Std 2"/>
              </a:rPr>
              <a:t>HOW CAN I HELP?</a:t>
            </a:r>
          </a:p>
        </p:txBody>
      </p:sp>
      <p:grpSp>
        <p:nvGrpSpPr>
          <p:cNvPr id="9" name="Group 9"/>
          <p:cNvGrpSpPr/>
          <p:nvPr/>
        </p:nvGrpSpPr>
        <p:grpSpPr>
          <a:xfrm>
            <a:off x="-157303" y="9258300"/>
            <a:ext cx="12267239" cy="720351"/>
            <a:chOff x="0" y="0"/>
            <a:chExt cx="11246309" cy="660400"/>
          </a:xfrm>
        </p:grpSpPr>
        <p:sp>
          <p:nvSpPr>
            <p:cNvPr id="10" name="Freeform 10"/>
            <p:cNvSpPr/>
            <p:nvPr/>
          </p:nvSpPr>
          <p:spPr>
            <a:xfrm>
              <a:off x="0" y="0"/>
              <a:ext cx="11246309" cy="660400"/>
            </a:xfrm>
            <a:custGeom>
              <a:avLst/>
              <a:gdLst/>
              <a:ahLst/>
              <a:cxnLst/>
              <a:rect l="l" t="t" r="r" b="b"/>
              <a:pathLst>
                <a:path w="11246309" h="660400">
                  <a:moveTo>
                    <a:pt x="11121848" y="660400"/>
                  </a:moveTo>
                  <a:lnTo>
                    <a:pt x="124460" y="660400"/>
                  </a:lnTo>
                  <a:cubicBezTo>
                    <a:pt x="55880" y="660400"/>
                    <a:pt x="0" y="604520"/>
                    <a:pt x="0" y="535940"/>
                  </a:cubicBezTo>
                  <a:lnTo>
                    <a:pt x="0" y="124460"/>
                  </a:lnTo>
                  <a:cubicBezTo>
                    <a:pt x="0" y="55880"/>
                    <a:pt x="55880" y="0"/>
                    <a:pt x="124460" y="0"/>
                  </a:cubicBezTo>
                  <a:lnTo>
                    <a:pt x="11121849" y="0"/>
                  </a:lnTo>
                  <a:cubicBezTo>
                    <a:pt x="11190429" y="0"/>
                    <a:pt x="11246309" y="55880"/>
                    <a:pt x="11246309" y="124460"/>
                  </a:cubicBezTo>
                  <a:lnTo>
                    <a:pt x="11246309" y="535940"/>
                  </a:lnTo>
                  <a:cubicBezTo>
                    <a:pt x="11246309" y="604520"/>
                    <a:pt x="11190429" y="660400"/>
                    <a:pt x="11121849" y="660400"/>
                  </a:cubicBezTo>
                  <a:close/>
                </a:path>
              </a:pathLst>
            </a:custGeom>
            <a:solidFill>
              <a:srgbClr val="DA291C"/>
            </a:solidFill>
          </p:spPr>
          <p:txBody>
            <a:bodyPr/>
            <a:lstStyle/>
            <a:p>
              <a:endParaRPr lang="en-CA"/>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0422" y="219075"/>
            <a:ext cx="7562634" cy="1524000"/>
          </a:xfrm>
          <a:prstGeom prst="rect">
            <a:avLst/>
          </a:prstGeom>
        </p:spPr>
        <p:txBody>
          <a:bodyPr lIns="0" tIns="0" rIns="0" bIns="0" rtlCol="0" anchor="t">
            <a:spAutoFit/>
          </a:bodyPr>
          <a:lstStyle/>
          <a:p>
            <a:pPr algn="l">
              <a:lnSpc>
                <a:spcPts val="5640"/>
              </a:lnSpc>
            </a:pPr>
            <a:r>
              <a:rPr lang="en-US" sz="4700" b="1">
                <a:solidFill>
                  <a:srgbClr val="DA291C"/>
                </a:solidFill>
                <a:latin typeface="Avenir LT Std 2"/>
                <a:ea typeface="Avenir LT Std 2"/>
                <a:cs typeface="Avenir LT Std 2"/>
                <a:sym typeface="Avenir LT Std 2"/>
              </a:rPr>
              <a:t>There are many ways to support your United Way!</a:t>
            </a:r>
          </a:p>
        </p:txBody>
      </p:sp>
      <p:sp>
        <p:nvSpPr>
          <p:cNvPr id="3" name="TextBox 3"/>
          <p:cNvSpPr txBox="1"/>
          <p:nvPr/>
        </p:nvSpPr>
        <p:spPr>
          <a:xfrm>
            <a:off x="332059" y="1755845"/>
            <a:ext cx="7530998" cy="8094369"/>
          </a:xfrm>
          <a:prstGeom prst="rect">
            <a:avLst/>
          </a:prstGeom>
        </p:spPr>
        <p:txBody>
          <a:bodyPr lIns="0" tIns="0" rIns="0" bIns="0" rtlCol="0" anchor="t">
            <a:spAutoFit/>
          </a:bodyPr>
          <a:lstStyle/>
          <a:p>
            <a:pPr marL="523584" lvl="1" indent="-261792" algn="l">
              <a:lnSpc>
                <a:spcPts val="4049"/>
              </a:lnSpc>
              <a:buFont typeface="Arial"/>
              <a:buChar char="•"/>
            </a:pPr>
            <a:r>
              <a:rPr lang="en-US" sz="2425">
                <a:solidFill>
                  <a:srgbClr val="474242"/>
                </a:solidFill>
                <a:latin typeface="Avenir LT Std 2"/>
                <a:ea typeface="Avenir LT Std 2"/>
                <a:cs typeface="Avenir LT Std 2"/>
                <a:sym typeface="Avenir LT Std 2"/>
              </a:rPr>
              <a:t>Corporations can consider matching public and/or employee donations.</a:t>
            </a:r>
          </a:p>
          <a:p>
            <a:pPr marL="523584" lvl="1" indent="-261792" algn="l">
              <a:lnSpc>
                <a:spcPts val="4049"/>
              </a:lnSpc>
              <a:buFont typeface="Arial"/>
              <a:buChar char="•"/>
            </a:pPr>
            <a:r>
              <a:rPr lang="en-US" sz="2425">
                <a:solidFill>
                  <a:srgbClr val="474242"/>
                </a:solidFill>
                <a:latin typeface="Avenir LT Std 2"/>
                <a:ea typeface="Avenir LT Std 2"/>
                <a:cs typeface="Avenir LT Std 2"/>
                <a:sym typeface="Avenir LT Std 2"/>
              </a:rPr>
              <a:t>Donate through payroll deduction at work!</a:t>
            </a:r>
          </a:p>
          <a:p>
            <a:pPr marL="523584" lvl="1" indent="-261792" algn="l">
              <a:lnSpc>
                <a:spcPts val="4049"/>
              </a:lnSpc>
              <a:buFont typeface="Arial"/>
              <a:buChar char="•"/>
            </a:pPr>
            <a:r>
              <a:rPr lang="en-US" sz="2425">
                <a:solidFill>
                  <a:srgbClr val="474242"/>
                </a:solidFill>
                <a:latin typeface="Avenir LT Std 2"/>
                <a:ea typeface="Avenir LT Std 2"/>
                <a:cs typeface="Avenir LT Std 2"/>
                <a:sym typeface="Avenir LT Std 2"/>
              </a:rPr>
              <a:t>If you can, become a Leader of the Way donor!</a:t>
            </a:r>
          </a:p>
          <a:p>
            <a:pPr marL="523584" lvl="1" indent="-261792" algn="l">
              <a:lnSpc>
                <a:spcPts val="4049"/>
              </a:lnSpc>
              <a:buFont typeface="Arial"/>
              <a:buChar char="•"/>
            </a:pPr>
            <a:r>
              <a:rPr lang="en-US" sz="2425">
                <a:solidFill>
                  <a:srgbClr val="474242"/>
                </a:solidFill>
                <a:latin typeface="Avenir LT Std 2"/>
                <a:ea typeface="Avenir LT Std 2"/>
                <a:cs typeface="Avenir LT Std 2"/>
                <a:sym typeface="Avenir LT Std 2"/>
              </a:rPr>
              <a:t>Make a one-time donation at your workplace!</a:t>
            </a:r>
          </a:p>
          <a:p>
            <a:pPr marL="523584" lvl="1" indent="-261792" algn="l">
              <a:lnSpc>
                <a:spcPts val="4049"/>
              </a:lnSpc>
              <a:buFont typeface="Arial"/>
              <a:buChar char="•"/>
            </a:pPr>
            <a:r>
              <a:rPr lang="en-US" sz="2425">
                <a:solidFill>
                  <a:srgbClr val="474242"/>
                </a:solidFill>
                <a:latin typeface="Avenir LT Std 2"/>
                <a:ea typeface="Avenir LT Std 2"/>
                <a:cs typeface="Avenir LT Std 2"/>
                <a:sym typeface="Avenir LT Std 2"/>
              </a:rPr>
              <a:t>Donate online through our website! </a:t>
            </a:r>
            <a:r>
              <a:rPr lang="en-US" sz="2425" u="sng">
                <a:solidFill>
                  <a:srgbClr val="474242"/>
                </a:solidFill>
                <a:latin typeface="Avenir LT Std 2"/>
                <a:ea typeface="Avenir LT Std 2"/>
                <a:cs typeface="Avenir LT Std 2"/>
                <a:sym typeface="Avenir LT Std 2"/>
                <a:hlinkClick r:id="rId2" tooltip="http://hkl.unitedway.ca/donate-now/"/>
              </a:rPr>
              <a:t>hkl.unitedway.ca/donate-now/</a:t>
            </a:r>
          </a:p>
          <a:p>
            <a:pPr marL="523584" lvl="1" indent="-261792" algn="l">
              <a:lnSpc>
                <a:spcPts val="4049"/>
              </a:lnSpc>
              <a:buFont typeface="Arial"/>
              <a:buChar char="•"/>
            </a:pPr>
            <a:r>
              <a:rPr lang="en-US" sz="2425">
                <a:solidFill>
                  <a:srgbClr val="474242"/>
                </a:solidFill>
                <a:latin typeface="Avenir LT Std 2"/>
                <a:ea typeface="Avenir LT Std 2"/>
                <a:cs typeface="Avenir LT Std 2"/>
                <a:sym typeface="Avenir LT Std 2"/>
              </a:rPr>
              <a:t>Create or participate in special events at work or join us at one of our special events! </a:t>
            </a:r>
          </a:p>
          <a:p>
            <a:pPr marL="523584" lvl="1" indent="-261792" algn="l">
              <a:lnSpc>
                <a:spcPts val="4049"/>
              </a:lnSpc>
              <a:buFont typeface="Arial"/>
              <a:buChar char="•"/>
            </a:pPr>
            <a:r>
              <a:rPr lang="en-US" sz="2425">
                <a:solidFill>
                  <a:srgbClr val="474242"/>
                </a:solidFill>
                <a:latin typeface="Avenir LT Std 2"/>
                <a:ea typeface="Avenir LT Std 2"/>
                <a:cs typeface="Avenir LT Std 2"/>
                <a:sym typeface="Avenir LT Std 2"/>
              </a:rPr>
              <a:t>Volunteer at Edwin Binney's Community Farm &amp; Education Centre or a United Way Event!</a:t>
            </a:r>
          </a:p>
          <a:p>
            <a:pPr marL="523584" lvl="1" indent="-261792" algn="l">
              <a:lnSpc>
                <a:spcPts val="4049"/>
              </a:lnSpc>
              <a:buFont typeface="Arial"/>
              <a:buChar char="•"/>
            </a:pPr>
            <a:r>
              <a:rPr lang="en-US" sz="2425">
                <a:solidFill>
                  <a:srgbClr val="474242"/>
                </a:solidFill>
                <a:latin typeface="Avenir LT Std 2"/>
                <a:ea typeface="Avenir LT Std 2"/>
                <a:cs typeface="Avenir LT Std 2"/>
                <a:sym typeface="Avenir LT Std 2"/>
              </a:rPr>
              <a:t>Encourage a friend or co-worker to donate to United Way!</a:t>
            </a:r>
          </a:p>
          <a:p>
            <a:pPr marL="523584" lvl="1" indent="-261792" algn="l">
              <a:lnSpc>
                <a:spcPts val="4049"/>
              </a:lnSpc>
              <a:buFont typeface="Arial"/>
              <a:buChar char="•"/>
            </a:pPr>
            <a:r>
              <a:rPr lang="en-US" sz="2425">
                <a:solidFill>
                  <a:srgbClr val="474242"/>
                </a:solidFill>
                <a:latin typeface="Avenir LT Std 2"/>
                <a:ea typeface="Avenir LT Std 2"/>
                <a:cs typeface="Avenir LT Std 2"/>
                <a:sym typeface="Avenir LT Std 2"/>
              </a:rPr>
              <a:t>Participate in activities such as Period Promise</a:t>
            </a:r>
          </a:p>
          <a:p>
            <a:pPr marL="523584" lvl="1" indent="-261792" algn="l">
              <a:lnSpc>
                <a:spcPts val="4049"/>
              </a:lnSpc>
              <a:buFont typeface="Arial"/>
              <a:buChar char="•"/>
            </a:pPr>
            <a:r>
              <a:rPr lang="en-US" sz="2425">
                <a:solidFill>
                  <a:srgbClr val="474242"/>
                </a:solidFill>
                <a:latin typeface="Avenir LT Std 2"/>
                <a:ea typeface="Avenir LT Std 2"/>
                <a:cs typeface="Avenir LT Std 2"/>
                <a:sym typeface="Avenir LT Std 2"/>
              </a:rPr>
              <a:t>Your business can sponsor a UWHKL event or project (ask us for opportunities and ideas). </a:t>
            </a:r>
          </a:p>
        </p:txBody>
      </p:sp>
      <p:sp>
        <p:nvSpPr>
          <p:cNvPr id="4" name="Freeform 4"/>
          <p:cNvSpPr/>
          <p:nvPr/>
        </p:nvSpPr>
        <p:spPr>
          <a:xfrm>
            <a:off x="8554643" y="0"/>
            <a:ext cx="9733357" cy="10287000"/>
          </a:xfrm>
          <a:custGeom>
            <a:avLst/>
            <a:gdLst/>
            <a:ahLst/>
            <a:cxnLst/>
            <a:rect l="l" t="t" r="r" b="b"/>
            <a:pathLst>
              <a:path w="9733357" h="10287000">
                <a:moveTo>
                  <a:pt x="0" y="0"/>
                </a:moveTo>
                <a:lnTo>
                  <a:pt x="9733357" y="0"/>
                </a:lnTo>
                <a:lnTo>
                  <a:pt x="9733357"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CA"/>
          </a:p>
        </p:txBody>
      </p:sp>
      <p:sp>
        <p:nvSpPr>
          <p:cNvPr id="5" name="AutoShape 5"/>
          <p:cNvSpPr/>
          <p:nvPr/>
        </p:nvSpPr>
        <p:spPr>
          <a:xfrm rot="5400000">
            <a:off x="3315893" y="5048250"/>
            <a:ext cx="10287000" cy="0"/>
          </a:xfrm>
          <a:prstGeom prst="line">
            <a:avLst/>
          </a:prstGeom>
          <a:ln w="190500" cap="flat">
            <a:solidFill>
              <a:srgbClr val="54585A"/>
            </a:solidFill>
            <a:prstDash val="solid"/>
            <a:headEnd type="none" w="sm" len="sm"/>
            <a:tailEnd type="none" w="sm" len="sm"/>
          </a:ln>
        </p:spPr>
        <p:txBody>
          <a:bodyPr/>
          <a:lstStyle/>
          <a:p>
            <a:endParaRPr lang="en-CA"/>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29521" y="8977382"/>
            <a:ext cx="12267239" cy="1028502"/>
            <a:chOff x="0" y="0"/>
            <a:chExt cx="11246309" cy="942906"/>
          </a:xfrm>
        </p:grpSpPr>
        <p:sp>
          <p:nvSpPr>
            <p:cNvPr id="3" name="Freeform 3"/>
            <p:cNvSpPr/>
            <p:nvPr/>
          </p:nvSpPr>
          <p:spPr>
            <a:xfrm>
              <a:off x="0" y="0"/>
              <a:ext cx="11246309" cy="942906"/>
            </a:xfrm>
            <a:custGeom>
              <a:avLst/>
              <a:gdLst/>
              <a:ahLst/>
              <a:cxnLst/>
              <a:rect l="l" t="t" r="r" b="b"/>
              <a:pathLst>
                <a:path w="11246309" h="942906">
                  <a:moveTo>
                    <a:pt x="11121848" y="942906"/>
                  </a:moveTo>
                  <a:lnTo>
                    <a:pt x="124460" y="942906"/>
                  </a:lnTo>
                  <a:cubicBezTo>
                    <a:pt x="55880" y="942906"/>
                    <a:pt x="0" y="887026"/>
                    <a:pt x="0" y="818446"/>
                  </a:cubicBezTo>
                  <a:lnTo>
                    <a:pt x="0" y="124460"/>
                  </a:lnTo>
                  <a:cubicBezTo>
                    <a:pt x="0" y="55880"/>
                    <a:pt x="55880" y="0"/>
                    <a:pt x="124460" y="0"/>
                  </a:cubicBezTo>
                  <a:lnTo>
                    <a:pt x="11121849" y="0"/>
                  </a:lnTo>
                  <a:cubicBezTo>
                    <a:pt x="11190429" y="0"/>
                    <a:pt x="11246309" y="55880"/>
                    <a:pt x="11246309" y="124460"/>
                  </a:cubicBezTo>
                  <a:lnTo>
                    <a:pt x="11246309" y="818446"/>
                  </a:lnTo>
                  <a:cubicBezTo>
                    <a:pt x="11246309" y="887026"/>
                    <a:pt x="11190429" y="942906"/>
                    <a:pt x="11121849" y="942906"/>
                  </a:cubicBezTo>
                  <a:close/>
                </a:path>
              </a:pathLst>
            </a:custGeom>
            <a:solidFill>
              <a:srgbClr val="DA291C"/>
            </a:solidFill>
          </p:spPr>
          <p:txBody>
            <a:bodyPr/>
            <a:lstStyle/>
            <a:p>
              <a:endParaRPr lang="en-CA"/>
            </a:p>
          </p:txBody>
        </p:sp>
      </p:grpSp>
      <p:sp>
        <p:nvSpPr>
          <p:cNvPr id="4" name="Freeform 4"/>
          <p:cNvSpPr/>
          <p:nvPr/>
        </p:nvSpPr>
        <p:spPr>
          <a:xfrm>
            <a:off x="363442" y="2458376"/>
            <a:ext cx="10774675" cy="6689311"/>
          </a:xfrm>
          <a:custGeom>
            <a:avLst/>
            <a:gdLst/>
            <a:ahLst/>
            <a:cxnLst/>
            <a:rect l="l" t="t" r="r" b="b"/>
            <a:pathLst>
              <a:path w="10774675" h="6689311">
                <a:moveTo>
                  <a:pt x="0" y="0"/>
                </a:moveTo>
                <a:lnTo>
                  <a:pt x="10774675" y="0"/>
                </a:lnTo>
                <a:lnTo>
                  <a:pt x="10774675" y="6689311"/>
                </a:lnTo>
                <a:lnTo>
                  <a:pt x="0" y="6689311"/>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CA"/>
          </a:p>
        </p:txBody>
      </p:sp>
      <p:sp>
        <p:nvSpPr>
          <p:cNvPr id="5" name="TextBox 5"/>
          <p:cNvSpPr txBox="1"/>
          <p:nvPr/>
        </p:nvSpPr>
        <p:spPr>
          <a:xfrm>
            <a:off x="1536339" y="914400"/>
            <a:ext cx="9122623" cy="962025"/>
          </a:xfrm>
          <a:prstGeom prst="rect">
            <a:avLst/>
          </a:prstGeom>
        </p:spPr>
        <p:txBody>
          <a:bodyPr lIns="0" tIns="0" rIns="0" bIns="0" rtlCol="0" anchor="t">
            <a:spAutoFit/>
          </a:bodyPr>
          <a:lstStyle/>
          <a:p>
            <a:pPr algn="l">
              <a:lnSpc>
                <a:spcPts val="6720"/>
              </a:lnSpc>
            </a:pPr>
            <a:r>
              <a:rPr lang="en-US" sz="5600" b="1">
                <a:solidFill>
                  <a:srgbClr val="DA291C"/>
                </a:solidFill>
                <a:latin typeface="Avenir LT Std 2"/>
                <a:ea typeface="Avenir LT Std 2"/>
                <a:cs typeface="Avenir LT Std 2"/>
                <a:sym typeface="Avenir LT Std 2"/>
              </a:rPr>
              <a:t>Special event ideas</a:t>
            </a:r>
          </a:p>
        </p:txBody>
      </p:sp>
      <p:sp>
        <p:nvSpPr>
          <p:cNvPr id="6" name="TextBox 6"/>
          <p:cNvSpPr txBox="1"/>
          <p:nvPr/>
        </p:nvSpPr>
        <p:spPr>
          <a:xfrm>
            <a:off x="11626751" y="800100"/>
            <a:ext cx="6197074" cy="7773416"/>
          </a:xfrm>
          <a:prstGeom prst="rect">
            <a:avLst/>
          </a:prstGeom>
        </p:spPr>
        <p:txBody>
          <a:bodyPr lIns="0" tIns="0" rIns="0" bIns="0" rtlCol="0" anchor="t">
            <a:spAutoFit/>
          </a:bodyPr>
          <a:lstStyle/>
          <a:p>
            <a:pPr marL="604519" lvl="1" indent="-302260" algn="l">
              <a:lnSpc>
                <a:spcPts val="5151"/>
              </a:lnSpc>
              <a:buFont typeface="Arial"/>
              <a:buChar char="•"/>
            </a:pPr>
            <a:r>
              <a:rPr lang="en-US" sz="2799" b="1">
                <a:solidFill>
                  <a:srgbClr val="2C2A29"/>
                </a:solidFill>
                <a:latin typeface="Avenir LT Std 2"/>
                <a:ea typeface="Avenir LT Std 2"/>
                <a:cs typeface="Avenir LT Std 2"/>
                <a:sym typeface="Avenir LT Std 2"/>
              </a:rPr>
              <a:t>Trivia</a:t>
            </a:r>
          </a:p>
          <a:p>
            <a:pPr marL="604519" lvl="1" indent="-302260" algn="l">
              <a:lnSpc>
                <a:spcPts val="5151"/>
              </a:lnSpc>
              <a:buFont typeface="Arial"/>
              <a:buChar char="•"/>
            </a:pPr>
            <a:r>
              <a:rPr lang="en-US" sz="2799" b="1">
                <a:solidFill>
                  <a:srgbClr val="2C2A29"/>
                </a:solidFill>
                <a:latin typeface="Avenir LT Std 2"/>
                <a:ea typeface="Avenir LT Std 2"/>
                <a:cs typeface="Avenir LT Std 2"/>
                <a:sym typeface="Avenir LT Std 2"/>
              </a:rPr>
              <a:t>Fun run or walk</a:t>
            </a:r>
          </a:p>
          <a:p>
            <a:pPr marL="604519" lvl="1" indent="-302260" algn="l">
              <a:lnSpc>
                <a:spcPts val="5151"/>
              </a:lnSpc>
              <a:buFont typeface="Arial"/>
              <a:buChar char="•"/>
            </a:pPr>
            <a:r>
              <a:rPr lang="en-US" sz="2799" b="1">
                <a:solidFill>
                  <a:srgbClr val="2C2A29"/>
                </a:solidFill>
                <a:latin typeface="Avenir LT Std 2"/>
                <a:ea typeface="Avenir LT Std 2"/>
                <a:cs typeface="Avenir LT Std 2"/>
                <a:sym typeface="Avenir LT Std 2"/>
              </a:rPr>
              <a:t>Video game sport tournament </a:t>
            </a:r>
          </a:p>
          <a:p>
            <a:pPr marL="604519" lvl="1" indent="-302260" algn="l">
              <a:lnSpc>
                <a:spcPts val="5151"/>
              </a:lnSpc>
              <a:buFont typeface="Arial"/>
              <a:buChar char="•"/>
            </a:pPr>
            <a:r>
              <a:rPr lang="en-US" sz="2799" b="1">
                <a:solidFill>
                  <a:srgbClr val="2C2A29"/>
                </a:solidFill>
                <a:latin typeface="Avenir LT Std 2"/>
                <a:ea typeface="Avenir LT Std 2"/>
                <a:cs typeface="Avenir LT Std 2"/>
                <a:sym typeface="Avenir LT Std 2"/>
              </a:rPr>
              <a:t>Bingo! </a:t>
            </a:r>
          </a:p>
          <a:p>
            <a:pPr marL="604519" lvl="1" indent="-302260" algn="l">
              <a:lnSpc>
                <a:spcPts val="5151"/>
              </a:lnSpc>
              <a:buFont typeface="Arial"/>
              <a:buChar char="•"/>
            </a:pPr>
            <a:r>
              <a:rPr lang="en-US" sz="2799" b="1">
                <a:solidFill>
                  <a:srgbClr val="2C2A29"/>
                </a:solidFill>
                <a:latin typeface="Avenir LT Std 2"/>
                <a:ea typeface="Avenir LT Std 2"/>
                <a:cs typeface="Avenir LT Std 2"/>
                <a:sym typeface="Avenir LT Std 2"/>
              </a:rPr>
              <a:t>Get a team together for the Nexicom United Way Funspiel - costumes encouraged!</a:t>
            </a:r>
          </a:p>
          <a:p>
            <a:pPr marL="604519" lvl="1" indent="-302260" algn="l">
              <a:lnSpc>
                <a:spcPts val="5151"/>
              </a:lnSpc>
              <a:buFont typeface="Arial"/>
              <a:buChar char="•"/>
            </a:pPr>
            <a:r>
              <a:rPr lang="en-US" sz="2799" b="1">
                <a:solidFill>
                  <a:srgbClr val="2C2A29"/>
                </a:solidFill>
                <a:latin typeface="Avenir LT Std 2"/>
                <a:ea typeface="Avenir LT Std 2"/>
                <a:cs typeface="Avenir LT Std 2"/>
                <a:sym typeface="Avenir LT Std 2"/>
              </a:rPr>
              <a:t>Get a staff team together for Coldest Night of the Year.</a:t>
            </a:r>
          </a:p>
          <a:p>
            <a:pPr marL="604519" lvl="1" indent="-302260" algn="l">
              <a:lnSpc>
                <a:spcPts val="5151"/>
              </a:lnSpc>
              <a:spcBef>
                <a:spcPct val="0"/>
              </a:spcBef>
              <a:buFont typeface="Arial"/>
              <a:buChar char="•"/>
            </a:pPr>
            <a:r>
              <a:rPr lang="en-US" sz="2799" b="1">
                <a:solidFill>
                  <a:srgbClr val="2C2A29"/>
                </a:solidFill>
                <a:latin typeface="Avenir LT Std 2"/>
                <a:ea typeface="Avenir LT Std 2"/>
                <a:cs typeface="Avenir LT Std 2"/>
                <a:sym typeface="Avenir LT Std 2"/>
              </a:rPr>
              <a:t>And whatever your imagination can come up with. Have fun with your fundraising!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995805" y="-995805"/>
            <a:ext cx="11092305" cy="11092305"/>
          </a:xfrm>
          <a:custGeom>
            <a:avLst/>
            <a:gdLst/>
            <a:ahLst/>
            <a:cxnLst/>
            <a:rect l="l" t="t" r="r" b="b"/>
            <a:pathLst>
              <a:path w="11092305" h="11092305">
                <a:moveTo>
                  <a:pt x="0" y="0"/>
                </a:moveTo>
                <a:lnTo>
                  <a:pt x="11092305" y="0"/>
                </a:lnTo>
                <a:lnTo>
                  <a:pt x="11092305" y="11092305"/>
                </a:lnTo>
                <a:lnTo>
                  <a:pt x="0" y="1109230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CA"/>
          </a:p>
        </p:txBody>
      </p:sp>
      <p:sp>
        <p:nvSpPr>
          <p:cNvPr id="3" name="AutoShape 3"/>
          <p:cNvSpPr/>
          <p:nvPr/>
        </p:nvSpPr>
        <p:spPr>
          <a:xfrm>
            <a:off x="0" y="10096500"/>
            <a:ext cx="18288000" cy="0"/>
          </a:xfrm>
          <a:prstGeom prst="line">
            <a:avLst/>
          </a:prstGeom>
          <a:ln w="190500" cap="flat">
            <a:solidFill>
              <a:srgbClr val="CCBAB0"/>
            </a:solidFill>
            <a:prstDash val="solid"/>
            <a:headEnd type="none" w="sm" len="sm"/>
            <a:tailEnd type="none" w="sm" len="sm"/>
          </a:ln>
        </p:spPr>
        <p:txBody>
          <a:bodyPr/>
          <a:lstStyle/>
          <a:p>
            <a:endParaRPr lang="en-CA"/>
          </a:p>
        </p:txBody>
      </p:sp>
      <p:sp>
        <p:nvSpPr>
          <p:cNvPr id="4" name="Freeform 4"/>
          <p:cNvSpPr/>
          <p:nvPr/>
        </p:nvSpPr>
        <p:spPr>
          <a:xfrm>
            <a:off x="768338" y="1362426"/>
            <a:ext cx="7191355" cy="7547396"/>
          </a:xfrm>
          <a:custGeom>
            <a:avLst/>
            <a:gdLst/>
            <a:ahLst/>
            <a:cxnLst/>
            <a:rect l="l" t="t" r="r" b="b"/>
            <a:pathLst>
              <a:path w="7191355" h="7547396">
                <a:moveTo>
                  <a:pt x="0" y="0"/>
                </a:moveTo>
                <a:lnTo>
                  <a:pt x="7191355" y="0"/>
                </a:lnTo>
                <a:lnTo>
                  <a:pt x="7191355" y="7547396"/>
                </a:lnTo>
                <a:lnTo>
                  <a:pt x="0" y="7547396"/>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CA"/>
          </a:p>
        </p:txBody>
      </p:sp>
      <p:sp>
        <p:nvSpPr>
          <p:cNvPr id="5" name="TextBox 5"/>
          <p:cNvSpPr txBox="1"/>
          <p:nvPr/>
        </p:nvSpPr>
        <p:spPr>
          <a:xfrm>
            <a:off x="8974284" y="2655785"/>
            <a:ext cx="8671009" cy="5981700"/>
          </a:xfrm>
          <a:prstGeom prst="rect">
            <a:avLst/>
          </a:prstGeom>
        </p:spPr>
        <p:txBody>
          <a:bodyPr lIns="0" tIns="0" rIns="0" bIns="0" rtlCol="0" anchor="t">
            <a:spAutoFit/>
          </a:bodyPr>
          <a:lstStyle/>
          <a:p>
            <a:pPr algn="l">
              <a:lnSpc>
                <a:spcPts val="5399"/>
              </a:lnSpc>
            </a:pPr>
            <a:r>
              <a:rPr lang="en-US" sz="4499" b="1">
                <a:solidFill>
                  <a:srgbClr val="2C2A29"/>
                </a:solidFill>
                <a:latin typeface="Avenir LT Std 2"/>
                <a:ea typeface="Avenir LT Std 2"/>
                <a:cs typeface="Avenir LT Std 2"/>
                <a:sym typeface="Avenir LT Std 2"/>
              </a:rPr>
              <a:t>Facebook: @UWHKL</a:t>
            </a:r>
          </a:p>
          <a:p>
            <a:pPr algn="l">
              <a:lnSpc>
                <a:spcPts val="5399"/>
              </a:lnSpc>
            </a:pPr>
            <a:endParaRPr lang="en-US" sz="4499" b="1">
              <a:solidFill>
                <a:srgbClr val="2C2A29"/>
              </a:solidFill>
              <a:latin typeface="Avenir LT Std 2"/>
              <a:ea typeface="Avenir LT Std 2"/>
              <a:cs typeface="Avenir LT Std 2"/>
              <a:sym typeface="Avenir LT Std 2"/>
            </a:endParaRPr>
          </a:p>
          <a:p>
            <a:pPr algn="l">
              <a:lnSpc>
                <a:spcPts val="5399"/>
              </a:lnSpc>
            </a:pPr>
            <a:r>
              <a:rPr lang="en-US" sz="4499" b="1">
                <a:solidFill>
                  <a:srgbClr val="2C2A29"/>
                </a:solidFill>
                <a:latin typeface="Avenir LT Std 2"/>
                <a:ea typeface="Avenir LT Std 2"/>
                <a:cs typeface="Avenir LT Std 2"/>
                <a:sym typeface="Avenir LT Std 2"/>
              </a:rPr>
              <a:t>X: @UnitedWayHKL</a:t>
            </a:r>
          </a:p>
          <a:p>
            <a:pPr algn="l">
              <a:lnSpc>
                <a:spcPts val="5399"/>
              </a:lnSpc>
            </a:pPr>
            <a:endParaRPr lang="en-US" sz="4499" b="1">
              <a:solidFill>
                <a:srgbClr val="2C2A29"/>
              </a:solidFill>
              <a:latin typeface="Avenir LT Std 2"/>
              <a:ea typeface="Avenir LT Std 2"/>
              <a:cs typeface="Avenir LT Std 2"/>
              <a:sym typeface="Avenir LT Std 2"/>
            </a:endParaRPr>
          </a:p>
          <a:p>
            <a:pPr algn="l">
              <a:lnSpc>
                <a:spcPts val="5399"/>
              </a:lnSpc>
            </a:pPr>
            <a:r>
              <a:rPr lang="en-US" sz="4499" b="1">
                <a:solidFill>
                  <a:srgbClr val="2C2A29"/>
                </a:solidFill>
                <a:latin typeface="Avenir LT Std 2"/>
                <a:ea typeface="Avenir LT Std 2"/>
                <a:cs typeface="Avenir LT Std 2"/>
                <a:sym typeface="Avenir LT Std 2"/>
              </a:rPr>
              <a:t>Instagram: @unitedwayhkl</a:t>
            </a:r>
          </a:p>
          <a:p>
            <a:pPr algn="l">
              <a:lnSpc>
                <a:spcPts val="5399"/>
              </a:lnSpc>
            </a:pPr>
            <a:endParaRPr lang="en-US" sz="4499" b="1">
              <a:solidFill>
                <a:srgbClr val="2C2A29"/>
              </a:solidFill>
              <a:latin typeface="Avenir LT Std 2"/>
              <a:ea typeface="Avenir LT Std 2"/>
              <a:cs typeface="Avenir LT Std 2"/>
              <a:sym typeface="Avenir LT Std 2"/>
            </a:endParaRPr>
          </a:p>
          <a:p>
            <a:pPr algn="l">
              <a:lnSpc>
                <a:spcPts val="5399"/>
              </a:lnSpc>
            </a:pPr>
            <a:r>
              <a:rPr lang="en-US" sz="4499" b="1">
                <a:solidFill>
                  <a:srgbClr val="2C2A29"/>
                </a:solidFill>
                <a:latin typeface="Avenir LT Std 2"/>
                <a:ea typeface="Avenir LT Std 2"/>
                <a:cs typeface="Avenir LT Std 2"/>
                <a:sym typeface="Avenir LT Std 2"/>
              </a:rPr>
              <a:t>YouTube: @UWHKL &amp; @EdwinBinneysCommunityFarm</a:t>
            </a:r>
          </a:p>
          <a:p>
            <a:pPr marL="0" lvl="0" indent="0" algn="l">
              <a:lnSpc>
                <a:spcPts val="3840"/>
              </a:lnSpc>
              <a:spcBef>
                <a:spcPct val="0"/>
              </a:spcBef>
            </a:pPr>
            <a:endParaRPr lang="en-US" sz="4499" b="1">
              <a:solidFill>
                <a:srgbClr val="2C2A29"/>
              </a:solidFill>
              <a:latin typeface="Avenir LT Std 2"/>
              <a:ea typeface="Avenir LT Std 2"/>
              <a:cs typeface="Avenir LT Std 2"/>
              <a:sym typeface="Avenir LT Std 2"/>
            </a:endParaRPr>
          </a:p>
        </p:txBody>
      </p:sp>
      <p:sp>
        <p:nvSpPr>
          <p:cNvPr id="6" name="TextBox 6"/>
          <p:cNvSpPr txBox="1"/>
          <p:nvPr/>
        </p:nvSpPr>
        <p:spPr>
          <a:xfrm>
            <a:off x="8484426" y="1391313"/>
            <a:ext cx="9313716" cy="990600"/>
          </a:xfrm>
          <a:prstGeom prst="rect">
            <a:avLst/>
          </a:prstGeom>
        </p:spPr>
        <p:txBody>
          <a:bodyPr lIns="0" tIns="0" rIns="0" bIns="0" rtlCol="0" anchor="t">
            <a:spAutoFit/>
          </a:bodyPr>
          <a:lstStyle/>
          <a:p>
            <a:pPr algn="l">
              <a:lnSpc>
                <a:spcPts val="6959"/>
              </a:lnSpc>
            </a:pPr>
            <a:r>
              <a:rPr lang="en-US" sz="5799" b="1">
                <a:solidFill>
                  <a:srgbClr val="DA291C"/>
                </a:solidFill>
                <a:latin typeface="Avenir LT Std 2"/>
                <a:ea typeface="Avenir LT Std 2"/>
                <a:cs typeface="Avenir LT Std 2"/>
                <a:sym typeface="Avenir LT Std 2"/>
              </a:rPr>
              <a:t>Follow us on Social Media</a:t>
            </a:r>
            <a:r>
              <a:rPr lang="en-US" sz="5799" b="1">
                <a:solidFill>
                  <a:srgbClr val="937F74"/>
                </a:solidFill>
                <a:latin typeface="Avenir LT Std 2"/>
                <a:ea typeface="Avenir LT Std 2"/>
                <a:cs typeface="Avenir LT Std 2"/>
                <a:sym typeface="Avenir LT Std 2"/>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2385" y="1399906"/>
            <a:ext cx="7356407" cy="1276350"/>
          </a:xfrm>
          <a:prstGeom prst="rect">
            <a:avLst/>
          </a:prstGeom>
        </p:spPr>
        <p:txBody>
          <a:bodyPr lIns="0" tIns="0" rIns="0" bIns="0" rtlCol="0" anchor="t">
            <a:spAutoFit/>
          </a:bodyPr>
          <a:lstStyle/>
          <a:p>
            <a:pPr algn="l">
              <a:lnSpc>
                <a:spcPts val="8999"/>
              </a:lnSpc>
            </a:pPr>
            <a:r>
              <a:rPr lang="en-US" sz="7499">
                <a:solidFill>
                  <a:srgbClr val="DA291C"/>
                </a:solidFill>
                <a:latin typeface="Avenir LT Std 2"/>
                <a:ea typeface="Avenir LT Std 2"/>
                <a:cs typeface="Avenir LT Std 2"/>
                <a:sym typeface="Avenir LT Std 2"/>
              </a:rPr>
              <a:t>We’ve moved! </a:t>
            </a:r>
          </a:p>
        </p:txBody>
      </p:sp>
      <p:sp>
        <p:nvSpPr>
          <p:cNvPr id="3" name="TextBox 3"/>
          <p:cNvSpPr txBox="1"/>
          <p:nvPr/>
        </p:nvSpPr>
        <p:spPr>
          <a:xfrm>
            <a:off x="641616" y="3388915"/>
            <a:ext cx="7800028" cy="4695825"/>
          </a:xfrm>
          <a:prstGeom prst="rect">
            <a:avLst/>
          </a:prstGeom>
        </p:spPr>
        <p:txBody>
          <a:bodyPr lIns="0" tIns="0" rIns="0" bIns="0" rtlCol="0" anchor="t">
            <a:spAutoFit/>
          </a:bodyPr>
          <a:lstStyle/>
          <a:p>
            <a:pPr algn="l">
              <a:lnSpc>
                <a:spcPts val="3675"/>
              </a:lnSpc>
            </a:pPr>
            <a:r>
              <a:rPr lang="en-US" sz="2500" b="1">
                <a:solidFill>
                  <a:srgbClr val="474242"/>
                </a:solidFill>
                <a:latin typeface="Avenir LT Std 2"/>
                <a:ea typeface="Avenir LT Std 2"/>
                <a:cs typeface="Avenir LT Std 2"/>
                <a:sym typeface="Avenir LT Std 2"/>
              </a:rPr>
              <a:t>This summer we moved to a new office. You can now find us at 55 Mary Street West, Suite 212. We’re just across the street from our old office in the Gateway Plaza. Our new office is bright, just the right size for us and still close to our food security farm, Edwin Binney’s Community Farm and Education Centre. </a:t>
            </a:r>
          </a:p>
          <a:p>
            <a:pPr algn="l">
              <a:lnSpc>
                <a:spcPts val="3675"/>
              </a:lnSpc>
            </a:pPr>
            <a:endParaRPr lang="en-US" sz="2500" b="1">
              <a:solidFill>
                <a:srgbClr val="474242"/>
              </a:solidFill>
              <a:latin typeface="Avenir LT Std 2"/>
              <a:ea typeface="Avenir LT Std 2"/>
              <a:cs typeface="Avenir LT Std 2"/>
              <a:sym typeface="Avenir LT Std 2"/>
            </a:endParaRPr>
          </a:p>
          <a:p>
            <a:pPr algn="l">
              <a:lnSpc>
                <a:spcPts val="3675"/>
              </a:lnSpc>
            </a:pPr>
            <a:r>
              <a:rPr lang="en-US" sz="2500" b="1">
                <a:solidFill>
                  <a:srgbClr val="474242"/>
                </a:solidFill>
                <a:latin typeface="Avenir LT Std 2"/>
                <a:ea typeface="Avenir LT Std 2"/>
                <a:cs typeface="Avenir LT Std 2"/>
                <a:sym typeface="Avenir LT Std 2"/>
              </a:rPr>
              <a:t>We’re excited for this new chapter in our United Way story!</a:t>
            </a:r>
          </a:p>
        </p:txBody>
      </p:sp>
      <p:grpSp>
        <p:nvGrpSpPr>
          <p:cNvPr id="4" name="Group 4"/>
          <p:cNvGrpSpPr/>
          <p:nvPr/>
        </p:nvGrpSpPr>
        <p:grpSpPr>
          <a:xfrm>
            <a:off x="8676717" y="1277171"/>
            <a:ext cx="9500046" cy="8411114"/>
            <a:chOff x="0" y="0"/>
            <a:chExt cx="12666728" cy="11214818"/>
          </a:xfrm>
        </p:grpSpPr>
        <p:pic>
          <p:nvPicPr>
            <p:cNvPr id="5" name="Picture 5"/>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666728" cy="11214818"/>
            </a:xfrm>
            <a:prstGeom prst="rect">
              <a:avLst/>
            </a:prstGeom>
          </p:spPr>
        </p:pic>
      </p:grpSp>
      <p:sp>
        <p:nvSpPr>
          <p:cNvPr id="6" name="AutoShape 6"/>
          <p:cNvSpPr/>
          <p:nvPr/>
        </p:nvSpPr>
        <p:spPr>
          <a:xfrm>
            <a:off x="0" y="10096500"/>
            <a:ext cx="18288000" cy="0"/>
          </a:xfrm>
          <a:prstGeom prst="line">
            <a:avLst/>
          </a:prstGeom>
          <a:ln w="190500" cap="flat">
            <a:solidFill>
              <a:srgbClr val="54585A"/>
            </a:solidFill>
            <a:prstDash val="solid"/>
            <a:headEnd type="none" w="sm" len="sm"/>
            <a:tailEnd type="none" w="sm" len="sm"/>
          </a:ln>
        </p:spPr>
        <p:txBody>
          <a:bodyPr/>
          <a:lstStyle/>
          <a:p>
            <a:endParaRPr lang="en-CA"/>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CA"/>
          </a:p>
        </p:txBody>
      </p:sp>
      <p:grpSp>
        <p:nvGrpSpPr>
          <p:cNvPr id="3" name="Group 3"/>
          <p:cNvGrpSpPr/>
          <p:nvPr/>
        </p:nvGrpSpPr>
        <p:grpSpPr>
          <a:xfrm>
            <a:off x="13110029" y="0"/>
            <a:ext cx="5177971" cy="10287000"/>
            <a:chOff x="0" y="0"/>
            <a:chExt cx="1452660" cy="2885977"/>
          </a:xfrm>
        </p:grpSpPr>
        <p:sp>
          <p:nvSpPr>
            <p:cNvPr id="4" name="Freeform 4"/>
            <p:cNvSpPr/>
            <p:nvPr/>
          </p:nvSpPr>
          <p:spPr>
            <a:xfrm>
              <a:off x="0" y="0"/>
              <a:ext cx="1452659" cy="2885978"/>
            </a:xfrm>
            <a:custGeom>
              <a:avLst/>
              <a:gdLst/>
              <a:ahLst/>
              <a:cxnLst/>
              <a:rect l="l" t="t" r="r" b="b"/>
              <a:pathLst>
                <a:path w="1452659" h="2885978">
                  <a:moveTo>
                    <a:pt x="0" y="0"/>
                  </a:moveTo>
                  <a:lnTo>
                    <a:pt x="1452659" y="0"/>
                  </a:lnTo>
                  <a:lnTo>
                    <a:pt x="1452659" y="2885978"/>
                  </a:lnTo>
                  <a:lnTo>
                    <a:pt x="0" y="2885978"/>
                  </a:lnTo>
                  <a:close/>
                </a:path>
              </a:pathLst>
            </a:custGeom>
            <a:solidFill>
              <a:srgbClr val="FFFFFF">
                <a:alpha val="89804"/>
              </a:srgbClr>
            </a:solidFill>
          </p:spPr>
          <p:txBody>
            <a:bodyPr/>
            <a:lstStyle/>
            <a:p>
              <a:endParaRPr lang="en-CA"/>
            </a:p>
          </p:txBody>
        </p:sp>
      </p:grpSp>
      <p:grpSp>
        <p:nvGrpSpPr>
          <p:cNvPr id="5" name="Group 5"/>
          <p:cNvGrpSpPr/>
          <p:nvPr/>
        </p:nvGrpSpPr>
        <p:grpSpPr>
          <a:xfrm>
            <a:off x="13218622" y="2027832"/>
            <a:ext cx="4960784" cy="5655755"/>
            <a:chOff x="0" y="0"/>
            <a:chExt cx="6614379" cy="7541006"/>
          </a:xfrm>
        </p:grpSpPr>
        <p:sp>
          <p:nvSpPr>
            <p:cNvPr id="6" name="TextBox 6"/>
            <p:cNvSpPr txBox="1"/>
            <p:nvPr/>
          </p:nvSpPr>
          <p:spPr>
            <a:xfrm>
              <a:off x="0" y="1645031"/>
              <a:ext cx="6614379" cy="5895975"/>
            </a:xfrm>
            <a:prstGeom prst="rect">
              <a:avLst/>
            </a:prstGeom>
          </p:spPr>
          <p:txBody>
            <a:bodyPr lIns="0" tIns="0" rIns="0" bIns="0" rtlCol="0" anchor="t">
              <a:spAutoFit/>
            </a:bodyPr>
            <a:lstStyle/>
            <a:p>
              <a:pPr algn="ctr">
                <a:lnSpc>
                  <a:spcPts val="3840"/>
                </a:lnSpc>
              </a:pPr>
              <a:r>
                <a:rPr lang="en-US" sz="3200" b="1">
                  <a:solidFill>
                    <a:srgbClr val="474242"/>
                  </a:solidFill>
                  <a:latin typeface="Avenir LT Std 2"/>
                  <a:ea typeface="Avenir LT Std 2"/>
                  <a:cs typeface="Avenir LT Std 2"/>
                  <a:sym typeface="Avenir LT Std 2"/>
                </a:rPr>
                <a:t>Questions? Contact Shantal Ingram, </a:t>
              </a:r>
            </a:p>
            <a:p>
              <a:pPr algn="ctr">
                <a:lnSpc>
                  <a:spcPts val="3840"/>
                </a:lnSpc>
              </a:pPr>
              <a:r>
                <a:rPr lang="en-US" sz="3200" b="1">
                  <a:solidFill>
                    <a:srgbClr val="474242"/>
                  </a:solidFill>
                  <a:latin typeface="Avenir LT Std 2"/>
                  <a:ea typeface="Avenir LT Std 2"/>
                  <a:cs typeface="Avenir LT Std 2"/>
                  <a:sym typeface="Avenir LT Std 2"/>
                </a:rPr>
                <a:t>Co-Executive Director at shantal@hkl.unitedway.ca</a:t>
              </a:r>
            </a:p>
            <a:p>
              <a:pPr algn="ctr">
                <a:lnSpc>
                  <a:spcPts val="3840"/>
                </a:lnSpc>
              </a:pPr>
              <a:endParaRPr lang="en-US" sz="3200" b="1">
                <a:solidFill>
                  <a:srgbClr val="474242"/>
                </a:solidFill>
                <a:latin typeface="Avenir LT Std 2"/>
                <a:ea typeface="Avenir LT Std 2"/>
                <a:cs typeface="Avenir LT Std 2"/>
                <a:sym typeface="Avenir LT Std 2"/>
              </a:endParaRPr>
            </a:p>
            <a:p>
              <a:pPr algn="ctr">
                <a:lnSpc>
                  <a:spcPts val="3840"/>
                </a:lnSpc>
              </a:pPr>
              <a:r>
                <a:rPr lang="en-US" sz="3200" b="1">
                  <a:solidFill>
                    <a:srgbClr val="474242"/>
                  </a:solidFill>
                  <a:latin typeface="Avenir LT Std 2"/>
                  <a:ea typeface="Avenir LT Std 2"/>
                  <a:cs typeface="Avenir LT Std 2"/>
                  <a:sym typeface="Avenir LT Std 2"/>
                </a:rPr>
                <a:t>We would be happy to visit your workplace to share more about the work that we do. </a:t>
              </a:r>
            </a:p>
          </p:txBody>
        </p:sp>
        <p:sp>
          <p:nvSpPr>
            <p:cNvPr id="7" name="TextBox 7"/>
            <p:cNvSpPr txBox="1"/>
            <p:nvPr/>
          </p:nvSpPr>
          <p:spPr>
            <a:xfrm>
              <a:off x="0" y="-133350"/>
              <a:ext cx="6614379" cy="1543050"/>
            </a:xfrm>
            <a:prstGeom prst="rect">
              <a:avLst/>
            </a:prstGeom>
          </p:spPr>
          <p:txBody>
            <a:bodyPr lIns="0" tIns="0" rIns="0" bIns="0" rtlCol="0" anchor="t">
              <a:spAutoFit/>
            </a:bodyPr>
            <a:lstStyle/>
            <a:p>
              <a:pPr algn="ctr">
                <a:lnSpc>
                  <a:spcPts val="8399"/>
                </a:lnSpc>
              </a:pPr>
              <a:r>
                <a:rPr lang="en-US" sz="6999" b="1">
                  <a:solidFill>
                    <a:srgbClr val="DA291C"/>
                  </a:solidFill>
                  <a:latin typeface="Avenir LT Std 2"/>
                  <a:ea typeface="Avenir LT Std 2"/>
                  <a:cs typeface="Avenir LT Std 2"/>
                  <a:sym typeface="Avenir LT Std 2"/>
                </a:rPr>
                <a:t>Thank you!</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206A8E9A55BA4AB712D539ADF25C2C" ma:contentTypeVersion="18" ma:contentTypeDescription="Create a new document." ma:contentTypeScope="" ma:versionID="0705adf6933b1034056887886062fed6">
  <xsd:schema xmlns:xsd="http://www.w3.org/2001/XMLSchema" xmlns:xs="http://www.w3.org/2001/XMLSchema" xmlns:p="http://schemas.microsoft.com/office/2006/metadata/properties" xmlns:ns2="e6952ce7-5180-404b-81c8-0b0ebdafab5c" xmlns:ns3="86b5b0ac-1b1b-494f-b9c6-2ac1c2cc2a4c" targetNamespace="http://schemas.microsoft.com/office/2006/metadata/properties" ma:root="true" ma:fieldsID="d7f2406949ee48dceab29563d42e3210" ns2:_="" ns3:_="">
    <xsd:import namespace="e6952ce7-5180-404b-81c8-0b0ebdafab5c"/>
    <xsd:import namespace="86b5b0ac-1b1b-494f-b9c6-2ac1c2cc2a4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952ce7-5180-404b-81c8-0b0ebdafab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9571ba1-cf5b-4bef-8e4d-e7394cd10d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b5b0ac-1b1b-494f-b9c6-2ac1c2cc2a4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80f7b5f-16db-498c-bc48-535c4d690476}" ma:internalName="TaxCatchAll" ma:showField="CatchAllData" ma:web="86b5b0ac-1b1b-494f-b9c6-2ac1c2cc2a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6952ce7-5180-404b-81c8-0b0ebdafab5c">
      <Terms xmlns="http://schemas.microsoft.com/office/infopath/2007/PartnerControls"/>
    </lcf76f155ced4ddcb4097134ff3c332f>
    <TaxCatchAll xmlns="86b5b0ac-1b1b-494f-b9c6-2ac1c2cc2a4c" xsi:nil="true"/>
  </documentManagement>
</p:properties>
</file>

<file path=customXml/itemProps1.xml><?xml version="1.0" encoding="utf-8"?>
<ds:datastoreItem xmlns:ds="http://schemas.openxmlformats.org/officeDocument/2006/customXml" ds:itemID="{D97CADA6-DCC5-4992-92C5-84420A6419DB}"/>
</file>

<file path=customXml/itemProps2.xml><?xml version="1.0" encoding="utf-8"?>
<ds:datastoreItem xmlns:ds="http://schemas.openxmlformats.org/officeDocument/2006/customXml" ds:itemID="{7569F739-7B41-4F30-86C3-B22E6FFD3233}"/>
</file>

<file path=customXml/itemProps3.xml><?xml version="1.0" encoding="utf-8"?>
<ds:datastoreItem xmlns:ds="http://schemas.openxmlformats.org/officeDocument/2006/customXml" ds:itemID="{72446B4E-E4DB-4536-812B-33AEA5CF0610}"/>
</file>

<file path=docProps/app.xml><?xml version="1.0" encoding="utf-8"?>
<Properties xmlns="http://schemas.openxmlformats.org/officeDocument/2006/extended-properties" xmlns:vt="http://schemas.openxmlformats.org/officeDocument/2006/docPropsVTypes">
  <TotalTime>1</TotalTime>
  <Words>1545</Words>
  <Application>Microsoft Office PowerPoint</Application>
  <PresentationFormat>Custom</PresentationFormat>
  <Paragraphs>98</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Avenir LT Std 2</vt:lpstr>
      <vt:lpstr>Avenir LT Std 1</vt:lpstr>
      <vt:lpstr>Poppins</vt:lpstr>
      <vt:lpstr>Calibri</vt:lpstr>
      <vt:lpstr>Arial</vt:lpstr>
      <vt:lpstr>League Spartan</vt:lpstr>
      <vt:lpstr>Poppins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2026-2027 Workplace Campaign Presentation</dc:title>
  <dc:creator>UWCKL_SHANTAL</dc:creator>
  <cp:lastModifiedBy>Shantal Ingram</cp:lastModifiedBy>
  <cp:revision>1</cp:revision>
  <dcterms:created xsi:type="dcterms:W3CDTF">2006-08-16T00:00:00Z</dcterms:created>
  <dcterms:modified xsi:type="dcterms:W3CDTF">2026-09-16T20:10:05Z</dcterms:modified>
  <dc:identifier>DAHRcBnprJI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0x01010032206A8E9A55BA4AB712D539ADF25C2C</vt:lpwstr>
  </property>
</Properties>
</file>